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3419475" cy="5400675"/>
  <p:notesSz cx="6858000" cy="9144000"/>
  <p:defaultTextStyle>
    <a:defPPr>
      <a:defRPr lang="tr-TR"/>
    </a:defPPr>
    <a:lvl1pPr marL="0" algn="l" defTabSz="481066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1pPr>
    <a:lvl2pPr marL="240533" algn="l" defTabSz="481066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2pPr>
    <a:lvl3pPr marL="481066" algn="l" defTabSz="481066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3pPr>
    <a:lvl4pPr marL="721599" algn="l" defTabSz="481066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4pPr>
    <a:lvl5pPr marL="962132" algn="l" defTabSz="481066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5pPr>
    <a:lvl6pPr marL="1202665" algn="l" defTabSz="481066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6pPr>
    <a:lvl7pPr marL="1443198" algn="l" defTabSz="481066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7pPr>
    <a:lvl8pPr marL="1683730" algn="l" defTabSz="481066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8pPr>
    <a:lvl9pPr marL="1924263" algn="l" defTabSz="481066" rtl="0" eaLnBrk="1" latinLnBrk="0" hangingPunct="1">
      <a:defRPr sz="94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2"/>
    <p:restoredTop sz="94606"/>
  </p:normalViewPr>
  <p:slideViewPr>
    <p:cSldViewPr snapToGrid="0" snapToObjects="1">
      <p:cViewPr>
        <p:scale>
          <a:sx n="184" d="100"/>
          <a:sy n="184" d="100"/>
        </p:scale>
        <p:origin x="-2376" y="1104"/>
      </p:cViewPr>
      <p:guideLst>
        <p:guide orient="horz" pos="1701"/>
        <p:guide pos="10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BC381-D77A-4FE7-A2F5-11EAD84E5F3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343150" y="685800"/>
            <a:ext cx="2171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81758-15E1-4142-A227-6922D690A0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5971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81758-15E1-4142-A227-6922D690A00E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2812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461" y="883861"/>
            <a:ext cx="2906554" cy="1880235"/>
          </a:xfrm>
        </p:spPr>
        <p:txBody>
          <a:bodyPr anchor="b"/>
          <a:lstStyle>
            <a:lvl1pPr algn="ctr">
              <a:defRPr sz="224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435" y="2836605"/>
            <a:ext cx="2564606" cy="1303913"/>
          </a:xfrm>
        </p:spPr>
        <p:txBody>
          <a:bodyPr/>
          <a:lstStyle>
            <a:lvl1pPr marL="0" indent="0" algn="ctr">
              <a:buNone/>
              <a:defRPr sz="898"/>
            </a:lvl1pPr>
            <a:lvl2pPr marL="170993" indent="0" algn="ctr">
              <a:buNone/>
              <a:defRPr sz="748"/>
            </a:lvl2pPr>
            <a:lvl3pPr marL="341986" indent="0" algn="ctr">
              <a:buNone/>
              <a:defRPr sz="673"/>
            </a:lvl3pPr>
            <a:lvl4pPr marL="512978" indent="0" algn="ctr">
              <a:buNone/>
              <a:defRPr sz="598"/>
            </a:lvl4pPr>
            <a:lvl5pPr marL="683971" indent="0" algn="ctr">
              <a:buNone/>
              <a:defRPr sz="598"/>
            </a:lvl5pPr>
            <a:lvl6pPr marL="854964" indent="0" algn="ctr">
              <a:buNone/>
              <a:defRPr sz="598"/>
            </a:lvl6pPr>
            <a:lvl7pPr marL="1025957" indent="0" algn="ctr">
              <a:buNone/>
              <a:defRPr sz="598"/>
            </a:lvl7pPr>
            <a:lvl8pPr marL="1196950" indent="0" algn="ctr">
              <a:buNone/>
              <a:defRPr sz="598"/>
            </a:lvl8pPr>
            <a:lvl9pPr marL="1367942" indent="0" algn="ctr">
              <a:buNone/>
              <a:defRPr sz="598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E385-101E-7A4A-9D05-4993DDD53D1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740B-AD6A-7B46-B665-FEE103536C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94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E385-101E-7A4A-9D05-4993DDD53D1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740B-AD6A-7B46-B665-FEE103536C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21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062" y="287536"/>
            <a:ext cx="737324" cy="457682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089" y="287536"/>
            <a:ext cx="2169229" cy="4576822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E385-101E-7A4A-9D05-4993DDD53D1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740B-AD6A-7B46-B665-FEE103536C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62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E385-101E-7A4A-9D05-4993DDD53D1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740B-AD6A-7B46-B665-FEE103536C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991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08" y="1346420"/>
            <a:ext cx="2949297" cy="2246530"/>
          </a:xfrm>
        </p:spPr>
        <p:txBody>
          <a:bodyPr anchor="b"/>
          <a:lstStyle>
            <a:lvl1pPr>
              <a:defRPr sz="224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308" y="3614203"/>
            <a:ext cx="2949297" cy="1181397"/>
          </a:xfrm>
        </p:spPr>
        <p:txBody>
          <a:bodyPr/>
          <a:lstStyle>
            <a:lvl1pPr marL="0" indent="0">
              <a:buNone/>
              <a:defRPr sz="898">
                <a:solidFill>
                  <a:schemeClr val="tx1"/>
                </a:solidFill>
              </a:defRPr>
            </a:lvl1pPr>
            <a:lvl2pPr marL="170993" indent="0">
              <a:buNone/>
              <a:defRPr sz="748">
                <a:solidFill>
                  <a:schemeClr val="tx1">
                    <a:tint val="75000"/>
                  </a:schemeClr>
                </a:solidFill>
              </a:defRPr>
            </a:lvl2pPr>
            <a:lvl3pPr marL="341986" indent="0">
              <a:buNone/>
              <a:defRPr sz="673">
                <a:solidFill>
                  <a:schemeClr val="tx1">
                    <a:tint val="75000"/>
                  </a:schemeClr>
                </a:solidFill>
              </a:defRPr>
            </a:lvl3pPr>
            <a:lvl4pPr marL="512978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4pPr>
            <a:lvl5pPr marL="683971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5pPr>
            <a:lvl6pPr marL="854964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6pPr>
            <a:lvl7pPr marL="1025957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7pPr>
            <a:lvl8pPr marL="1196950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8pPr>
            <a:lvl9pPr marL="1367942" indent="0">
              <a:buNone/>
              <a:defRPr sz="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E385-101E-7A4A-9D05-4993DDD53D1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740B-AD6A-7B46-B665-FEE103536C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26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089" y="1437680"/>
            <a:ext cx="1453277" cy="342667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1109" y="1437680"/>
            <a:ext cx="1453277" cy="3426679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E385-101E-7A4A-9D05-4993DDD53D1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740B-AD6A-7B46-B665-FEE103536C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62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287537"/>
            <a:ext cx="2949297" cy="104388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535" y="1323916"/>
            <a:ext cx="1446598" cy="648831"/>
          </a:xfrm>
        </p:spPr>
        <p:txBody>
          <a:bodyPr anchor="b"/>
          <a:lstStyle>
            <a:lvl1pPr marL="0" indent="0">
              <a:buNone/>
              <a:defRPr sz="898" b="1"/>
            </a:lvl1pPr>
            <a:lvl2pPr marL="170993" indent="0">
              <a:buNone/>
              <a:defRPr sz="748" b="1"/>
            </a:lvl2pPr>
            <a:lvl3pPr marL="341986" indent="0">
              <a:buNone/>
              <a:defRPr sz="673" b="1"/>
            </a:lvl3pPr>
            <a:lvl4pPr marL="512978" indent="0">
              <a:buNone/>
              <a:defRPr sz="598" b="1"/>
            </a:lvl4pPr>
            <a:lvl5pPr marL="683971" indent="0">
              <a:buNone/>
              <a:defRPr sz="598" b="1"/>
            </a:lvl5pPr>
            <a:lvl6pPr marL="854964" indent="0">
              <a:buNone/>
              <a:defRPr sz="598" b="1"/>
            </a:lvl6pPr>
            <a:lvl7pPr marL="1025957" indent="0">
              <a:buNone/>
              <a:defRPr sz="598" b="1"/>
            </a:lvl7pPr>
            <a:lvl8pPr marL="1196950" indent="0">
              <a:buNone/>
              <a:defRPr sz="598" b="1"/>
            </a:lvl8pPr>
            <a:lvl9pPr marL="1367942" indent="0">
              <a:buNone/>
              <a:defRPr sz="598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535" y="1972747"/>
            <a:ext cx="1446598" cy="2901613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1110" y="1323916"/>
            <a:ext cx="1453722" cy="648831"/>
          </a:xfrm>
        </p:spPr>
        <p:txBody>
          <a:bodyPr anchor="b"/>
          <a:lstStyle>
            <a:lvl1pPr marL="0" indent="0">
              <a:buNone/>
              <a:defRPr sz="898" b="1"/>
            </a:lvl1pPr>
            <a:lvl2pPr marL="170993" indent="0">
              <a:buNone/>
              <a:defRPr sz="748" b="1"/>
            </a:lvl2pPr>
            <a:lvl3pPr marL="341986" indent="0">
              <a:buNone/>
              <a:defRPr sz="673" b="1"/>
            </a:lvl3pPr>
            <a:lvl4pPr marL="512978" indent="0">
              <a:buNone/>
              <a:defRPr sz="598" b="1"/>
            </a:lvl4pPr>
            <a:lvl5pPr marL="683971" indent="0">
              <a:buNone/>
              <a:defRPr sz="598" b="1"/>
            </a:lvl5pPr>
            <a:lvl6pPr marL="854964" indent="0">
              <a:buNone/>
              <a:defRPr sz="598" b="1"/>
            </a:lvl6pPr>
            <a:lvl7pPr marL="1025957" indent="0">
              <a:buNone/>
              <a:defRPr sz="598" b="1"/>
            </a:lvl7pPr>
            <a:lvl8pPr marL="1196950" indent="0">
              <a:buNone/>
              <a:defRPr sz="598" b="1"/>
            </a:lvl8pPr>
            <a:lvl9pPr marL="1367942" indent="0">
              <a:buNone/>
              <a:defRPr sz="598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1110" y="1972747"/>
            <a:ext cx="1453722" cy="2901613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E385-101E-7A4A-9D05-4993DDD53D1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740B-AD6A-7B46-B665-FEE103536C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E385-101E-7A4A-9D05-4993DDD53D1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740B-AD6A-7B46-B665-FEE103536C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995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E385-101E-7A4A-9D05-4993DDD53D1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740B-AD6A-7B46-B665-FEE103536C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192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360045"/>
            <a:ext cx="1102870" cy="1260158"/>
          </a:xfrm>
        </p:spPr>
        <p:txBody>
          <a:bodyPr anchor="b"/>
          <a:lstStyle>
            <a:lvl1pPr>
              <a:defRPr sz="119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3722" y="777598"/>
            <a:ext cx="1731109" cy="3837980"/>
          </a:xfrm>
        </p:spPr>
        <p:txBody>
          <a:bodyPr/>
          <a:lstStyle>
            <a:lvl1pPr>
              <a:defRPr sz="1197"/>
            </a:lvl1pPr>
            <a:lvl2pPr>
              <a:defRPr sz="1047"/>
            </a:lvl2pPr>
            <a:lvl3pPr>
              <a:defRPr sz="898"/>
            </a:lvl3pPr>
            <a:lvl4pPr>
              <a:defRPr sz="748"/>
            </a:lvl4pPr>
            <a:lvl5pPr>
              <a:defRPr sz="748"/>
            </a:lvl5pPr>
            <a:lvl6pPr>
              <a:defRPr sz="748"/>
            </a:lvl6pPr>
            <a:lvl7pPr>
              <a:defRPr sz="748"/>
            </a:lvl7pPr>
            <a:lvl8pPr>
              <a:defRPr sz="748"/>
            </a:lvl8pPr>
            <a:lvl9pPr>
              <a:defRPr sz="748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34" y="1620202"/>
            <a:ext cx="1102870" cy="3001626"/>
          </a:xfrm>
        </p:spPr>
        <p:txBody>
          <a:bodyPr/>
          <a:lstStyle>
            <a:lvl1pPr marL="0" indent="0">
              <a:buNone/>
              <a:defRPr sz="598"/>
            </a:lvl1pPr>
            <a:lvl2pPr marL="170993" indent="0">
              <a:buNone/>
              <a:defRPr sz="524"/>
            </a:lvl2pPr>
            <a:lvl3pPr marL="341986" indent="0">
              <a:buNone/>
              <a:defRPr sz="449"/>
            </a:lvl3pPr>
            <a:lvl4pPr marL="512978" indent="0">
              <a:buNone/>
              <a:defRPr sz="374"/>
            </a:lvl4pPr>
            <a:lvl5pPr marL="683971" indent="0">
              <a:buNone/>
              <a:defRPr sz="374"/>
            </a:lvl5pPr>
            <a:lvl6pPr marL="854964" indent="0">
              <a:buNone/>
              <a:defRPr sz="374"/>
            </a:lvl6pPr>
            <a:lvl7pPr marL="1025957" indent="0">
              <a:buNone/>
              <a:defRPr sz="374"/>
            </a:lvl7pPr>
            <a:lvl8pPr marL="1196950" indent="0">
              <a:buNone/>
              <a:defRPr sz="374"/>
            </a:lvl8pPr>
            <a:lvl9pPr marL="1367942" indent="0">
              <a:buNone/>
              <a:defRPr sz="374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E385-101E-7A4A-9D05-4993DDD53D1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740B-AD6A-7B46-B665-FEE103536C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8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34" y="360045"/>
            <a:ext cx="1102870" cy="1260158"/>
          </a:xfrm>
        </p:spPr>
        <p:txBody>
          <a:bodyPr anchor="b"/>
          <a:lstStyle>
            <a:lvl1pPr>
              <a:defRPr sz="119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3722" y="777598"/>
            <a:ext cx="1731109" cy="3837980"/>
          </a:xfrm>
        </p:spPr>
        <p:txBody>
          <a:bodyPr anchor="t"/>
          <a:lstStyle>
            <a:lvl1pPr marL="0" indent="0">
              <a:buNone/>
              <a:defRPr sz="1197"/>
            </a:lvl1pPr>
            <a:lvl2pPr marL="170993" indent="0">
              <a:buNone/>
              <a:defRPr sz="1047"/>
            </a:lvl2pPr>
            <a:lvl3pPr marL="341986" indent="0">
              <a:buNone/>
              <a:defRPr sz="898"/>
            </a:lvl3pPr>
            <a:lvl4pPr marL="512978" indent="0">
              <a:buNone/>
              <a:defRPr sz="748"/>
            </a:lvl4pPr>
            <a:lvl5pPr marL="683971" indent="0">
              <a:buNone/>
              <a:defRPr sz="748"/>
            </a:lvl5pPr>
            <a:lvl6pPr marL="854964" indent="0">
              <a:buNone/>
              <a:defRPr sz="748"/>
            </a:lvl6pPr>
            <a:lvl7pPr marL="1025957" indent="0">
              <a:buNone/>
              <a:defRPr sz="748"/>
            </a:lvl7pPr>
            <a:lvl8pPr marL="1196950" indent="0">
              <a:buNone/>
              <a:defRPr sz="748"/>
            </a:lvl8pPr>
            <a:lvl9pPr marL="1367942" indent="0">
              <a:buNone/>
              <a:defRPr sz="748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534" y="1620202"/>
            <a:ext cx="1102870" cy="3001626"/>
          </a:xfrm>
        </p:spPr>
        <p:txBody>
          <a:bodyPr/>
          <a:lstStyle>
            <a:lvl1pPr marL="0" indent="0">
              <a:buNone/>
              <a:defRPr sz="598"/>
            </a:lvl1pPr>
            <a:lvl2pPr marL="170993" indent="0">
              <a:buNone/>
              <a:defRPr sz="524"/>
            </a:lvl2pPr>
            <a:lvl3pPr marL="341986" indent="0">
              <a:buNone/>
              <a:defRPr sz="449"/>
            </a:lvl3pPr>
            <a:lvl4pPr marL="512978" indent="0">
              <a:buNone/>
              <a:defRPr sz="374"/>
            </a:lvl4pPr>
            <a:lvl5pPr marL="683971" indent="0">
              <a:buNone/>
              <a:defRPr sz="374"/>
            </a:lvl5pPr>
            <a:lvl6pPr marL="854964" indent="0">
              <a:buNone/>
              <a:defRPr sz="374"/>
            </a:lvl6pPr>
            <a:lvl7pPr marL="1025957" indent="0">
              <a:buNone/>
              <a:defRPr sz="374"/>
            </a:lvl7pPr>
            <a:lvl8pPr marL="1196950" indent="0">
              <a:buNone/>
              <a:defRPr sz="374"/>
            </a:lvl8pPr>
            <a:lvl9pPr marL="1367942" indent="0">
              <a:buNone/>
              <a:defRPr sz="374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9E385-101E-7A4A-9D05-4993DDD53D1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740B-AD6A-7B46-B665-FEE103536C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7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089" y="287537"/>
            <a:ext cx="2949297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089" y="1437680"/>
            <a:ext cx="2949297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089" y="5005627"/>
            <a:ext cx="76938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9E385-101E-7A4A-9D05-4993DDD53D1B}" type="datetimeFigureOut">
              <a:rPr lang="tr-TR" smtClean="0"/>
              <a:t>14.06.2019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2701" y="5005627"/>
            <a:ext cx="1154073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5004" y="5005627"/>
            <a:ext cx="76938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740B-AD6A-7B46-B665-FEE103536CE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74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41986" rtl="0" eaLnBrk="1" latinLnBrk="0" hangingPunct="1">
        <a:lnSpc>
          <a:spcPct val="90000"/>
        </a:lnSpc>
        <a:spcBef>
          <a:spcPct val="0"/>
        </a:spcBef>
        <a:buNone/>
        <a:defRPr sz="16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496" indent="-85496" algn="l" defTabSz="34198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047" kern="1200">
          <a:solidFill>
            <a:schemeClr val="tx1"/>
          </a:solidFill>
          <a:latin typeface="+mn-lt"/>
          <a:ea typeface="+mn-ea"/>
          <a:cs typeface="+mn-cs"/>
        </a:defRPr>
      </a:lvl1pPr>
      <a:lvl2pPr marL="256489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898" kern="1200">
          <a:solidFill>
            <a:schemeClr val="tx1"/>
          </a:solidFill>
          <a:latin typeface="+mn-lt"/>
          <a:ea typeface="+mn-ea"/>
          <a:cs typeface="+mn-cs"/>
        </a:defRPr>
      </a:lvl2pPr>
      <a:lvl3pPr marL="427482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748" kern="1200">
          <a:solidFill>
            <a:schemeClr val="tx1"/>
          </a:solidFill>
          <a:latin typeface="+mn-lt"/>
          <a:ea typeface="+mn-ea"/>
          <a:cs typeface="+mn-cs"/>
        </a:defRPr>
      </a:lvl3pPr>
      <a:lvl4pPr marL="598475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4pPr>
      <a:lvl5pPr marL="769468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5pPr>
      <a:lvl6pPr marL="940460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6pPr>
      <a:lvl7pPr marL="1111453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7pPr>
      <a:lvl8pPr marL="1282446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8pPr>
      <a:lvl9pPr marL="1453439" indent="-85496" algn="l" defTabSz="341986" rtl="0" eaLnBrk="1" latinLnBrk="0" hangingPunct="1">
        <a:lnSpc>
          <a:spcPct val="90000"/>
        </a:lnSpc>
        <a:spcBef>
          <a:spcPts val="187"/>
        </a:spcBef>
        <a:buFont typeface="Arial" panose="020B0604020202020204" pitchFamily="34" charset="0"/>
        <a:buChar char="•"/>
        <a:defRPr sz="6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1pPr>
      <a:lvl2pPr marL="170993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2pPr>
      <a:lvl3pPr marL="341986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3pPr>
      <a:lvl4pPr marL="512978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4pPr>
      <a:lvl5pPr marL="683971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5pPr>
      <a:lvl6pPr marL="854964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6pPr>
      <a:lvl7pPr marL="1025957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7pPr>
      <a:lvl8pPr marL="1196950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8pPr>
      <a:lvl9pPr marL="1367942" algn="l" defTabSz="341986" rtl="0" eaLnBrk="1" latinLnBrk="0" hangingPunct="1">
        <a:defRPr sz="6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tif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tif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10669"/>
            <a:ext cx="3419475" cy="690005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1739" y="34138"/>
            <a:ext cx="1238901" cy="583366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218077" y="603063"/>
            <a:ext cx="30098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The Relapse Patterns of Adjuvant Radiotherapy in </a:t>
            </a:r>
            <a:endParaRPr lang="tr-TR" sz="800" b="1" smtClean="0"/>
          </a:p>
          <a:p>
            <a:pPr algn="ctr"/>
            <a:r>
              <a:rPr lang="en-US" sz="800" b="1" smtClean="0"/>
              <a:t>Childhood </a:t>
            </a:r>
            <a:r>
              <a:rPr lang="en-US" sz="800" b="1" dirty="0" err="1"/>
              <a:t>Ependymoma</a:t>
            </a:r>
            <a:endParaRPr lang="tr-TR" sz="800" dirty="0"/>
          </a:p>
        </p:txBody>
      </p:sp>
      <p:cxnSp>
        <p:nvCxnSpPr>
          <p:cNvPr id="12" name="Düz Bağlayıcı 11"/>
          <p:cNvCxnSpPr/>
          <p:nvPr/>
        </p:nvCxnSpPr>
        <p:spPr>
          <a:xfrm>
            <a:off x="1684163" y="1609211"/>
            <a:ext cx="23008" cy="2574129"/>
          </a:xfrm>
          <a:prstGeom prst="line">
            <a:avLst/>
          </a:prstGeom>
          <a:ln w="1524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Yuvarlatılmış Dikdörtgen 15"/>
          <p:cNvSpPr/>
          <p:nvPr/>
        </p:nvSpPr>
        <p:spPr>
          <a:xfrm>
            <a:off x="150849" y="1529166"/>
            <a:ext cx="1417562" cy="934685"/>
          </a:xfrm>
          <a:prstGeom prst="roundRect">
            <a:avLst/>
          </a:prstGeom>
          <a:solidFill>
            <a:schemeClr val="accent2">
              <a:alpha val="26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Metin kutusu 16"/>
          <p:cNvSpPr txBox="1"/>
          <p:nvPr/>
        </p:nvSpPr>
        <p:spPr>
          <a:xfrm>
            <a:off x="218077" y="1681233"/>
            <a:ext cx="1261987" cy="822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600" b="1" u="sng" dirty="0"/>
              <a:t>OBJECTIVES: </a:t>
            </a:r>
            <a:endParaRPr lang="en-US" sz="600" b="1" u="sng" dirty="0" smtClean="0"/>
          </a:p>
          <a:p>
            <a:pPr algn="just"/>
            <a:endParaRPr lang="en-US" sz="700" b="1" u="sng" dirty="0" smtClean="0"/>
          </a:p>
          <a:p>
            <a:pPr algn="just"/>
            <a:r>
              <a:rPr lang="en-US" sz="500" dirty="0"/>
              <a:t>The purpose of this study is</a:t>
            </a:r>
            <a:r>
              <a:rPr lang="en-US" sz="500" b="1" cap="all" dirty="0"/>
              <a:t> </a:t>
            </a:r>
            <a:r>
              <a:rPr lang="en-US" sz="500" dirty="0"/>
              <a:t>to evaluate the relapse patterns and prognostic factors related with survival after adjuvant radiotherapy </a:t>
            </a:r>
            <a:r>
              <a:rPr lang="tr-TR" sz="500" dirty="0" smtClean="0"/>
              <a:t> </a:t>
            </a:r>
            <a:r>
              <a:rPr lang="en-US" sz="500" dirty="0" smtClean="0"/>
              <a:t>in </a:t>
            </a:r>
            <a:r>
              <a:rPr lang="en-US" sz="500" dirty="0"/>
              <a:t>childhood </a:t>
            </a:r>
            <a:r>
              <a:rPr lang="en-US" sz="500" dirty="0" err="1"/>
              <a:t>ependymoma</a:t>
            </a:r>
            <a:r>
              <a:rPr lang="en-US" sz="500" dirty="0"/>
              <a:t>.</a:t>
            </a:r>
            <a:endParaRPr lang="tr-TR" sz="500" dirty="0"/>
          </a:p>
          <a:p>
            <a:endParaRPr lang="tr-TR" dirty="0"/>
          </a:p>
        </p:txBody>
      </p:sp>
      <p:sp>
        <p:nvSpPr>
          <p:cNvPr id="19" name="Metin kutusu 18"/>
          <p:cNvSpPr txBox="1"/>
          <p:nvPr/>
        </p:nvSpPr>
        <p:spPr>
          <a:xfrm>
            <a:off x="115367" y="935308"/>
            <a:ext cx="3207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Serra Kamer, </a:t>
            </a:r>
            <a:r>
              <a:rPr lang="en-US" sz="600" dirty="0" err="1"/>
              <a:t>Beril</a:t>
            </a:r>
            <a:r>
              <a:rPr lang="en-US" sz="600" dirty="0"/>
              <a:t> </a:t>
            </a:r>
            <a:r>
              <a:rPr lang="en-US" sz="600" dirty="0" err="1"/>
              <a:t>Balcı</a:t>
            </a:r>
            <a:r>
              <a:rPr lang="en-US" sz="600" dirty="0"/>
              <a:t>, Mehmet Kantar, Eda </a:t>
            </a:r>
            <a:r>
              <a:rPr lang="en-US" sz="600" dirty="0" err="1"/>
              <a:t>Ataseven</a:t>
            </a:r>
            <a:r>
              <a:rPr lang="en-US" sz="600" dirty="0"/>
              <a:t> ,</a:t>
            </a:r>
            <a:r>
              <a:rPr lang="en-US" sz="600" dirty="0" err="1"/>
              <a:t>Elif</a:t>
            </a:r>
            <a:r>
              <a:rPr lang="en-US" sz="600" dirty="0"/>
              <a:t> </a:t>
            </a:r>
            <a:r>
              <a:rPr lang="en-US" sz="600" dirty="0" err="1"/>
              <a:t>Bolat</a:t>
            </a:r>
            <a:r>
              <a:rPr lang="en-US" sz="600" dirty="0"/>
              <a:t> , </a:t>
            </a:r>
            <a:r>
              <a:rPr lang="en-US" sz="600" dirty="0" err="1"/>
              <a:t>Tuncer</a:t>
            </a:r>
            <a:r>
              <a:rPr lang="en-US" sz="600" dirty="0"/>
              <a:t> </a:t>
            </a:r>
            <a:r>
              <a:rPr lang="en-US" sz="600" dirty="0" err="1"/>
              <a:t>Turhan</a:t>
            </a:r>
            <a:r>
              <a:rPr lang="en-US" sz="600" dirty="0"/>
              <a:t>, </a:t>
            </a:r>
            <a:r>
              <a:rPr lang="en-US" sz="600" dirty="0" err="1"/>
              <a:t>Yavuz</a:t>
            </a:r>
            <a:r>
              <a:rPr lang="en-US" sz="600" dirty="0"/>
              <a:t> </a:t>
            </a:r>
            <a:r>
              <a:rPr lang="en-US" sz="600" dirty="0" err="1"/>
              <a:t>Anacak</a:t>
            </a:r>
            <a:endParaRPr lang="tr-TR" sz="600" dirty="0"/>
          </a:p>
          <a:p>
            <a:r>
              <a:rPr lang="en-US" sz="600" dirty="0" err="1"/>
              <a:t>Ege</a:t>
            </a:r>
            <a:r>
              <a:rPr lang="en-US" sz="600" dirty="0"/>
              <a:t> University Faculty of Medicine Department of Radiation Oncology</a:t>
            </a:r>
            <a:endParaRPr lang="tr-TR" sz="600" dirty="0"/>
          </a:p>
          <a:p>
            <a:r>
              <a:rPr lang="en-US" sz="600" dirty="0" err="1"/>
              <a:t>Ege</a:t>
            </a:r>
            <a:r>
              <a:rPr lang="en-US" sz="600" dirty="0"/>
              <a:t> University Faculty of Medicine Department of Pediatric Oncology</a:t>
            </a:r>
            <a:endParaRPr lang="tr-TR" sz="600" dirty="0"/>
          </a:p>
          <a:p>
            <a:r>
              <a:rPr lang="en-US" sz="600" dirty="0" err="1"/>
              <a:t>Ege</a:t>
            </a:r>
            <a:r>
              <a:rPr lang="en-US" sz="600" dirty="0"/>
              <a:t> University Faculty of Medicine Department of Neurosurgery</a:t>
            </a:r>
            <a:endParaRPr lang="tr-TR" sz="600" dirty="0"/>
          </a:p>
        </p:txBody>
      </p:sp>
      <p:sp>
        <p:nvSpPr>
          <p:cNvPr id="22" name="Yuvarlatılmış Dikdörtgen 21"/>
          <p:cNvSpPr/>
          <p:nvPr/>
        </p:nvSpPr>
        <p:spPr>
          <a:xfrm>
            <a:off x="150848" y="2610019"/>
            <a:ext cx="1417563" cy="1683011"/>
          </a:xfrm>
          <a:prstGeom prst="roundRect">
            <a:avLst/>
          </a:prstGeom>
          <a:solidFill>
            <a:schemeClr val="accent6">
              <a:alpha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23" name="Resim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13" y="2804971"/>
            <a:ext cx="268653" cy="176972"/>
          </a:xfrm>
          <a:prstGeom prst="rect">
            <a:avLst/>
          </a:prstGeom>
        </p:spPr>
      </p:pic>
      <p:sp>
        <p:nvSpPr>
          <p:cNvPr id="24" name="Metin kutusu 23"/>
          <p:cNvSpPr txBox="1"/>
          <p:nvPr/>
        </p:nvSpPr>
        <p:spPr>
          <a:xfrm>
            <a:off x="266600" y="2608019"/>
            <a:ext cx="14620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u="sng" dirty="0"/>
              <a:t>MATERIALS AND METHODS: </a:t>
            </a:r>
            <a:endParaRPr lang="tr-TR" sz="600" b="1" u="sng" dirty="0"/>
          </a:p>
        </p:txBody>
      </p:sp>
      <p:sp>
        <p:nvSpPr>
          <p:cNvPr id="25" name="Metin kutusu 24"/>
          <p:cNvSpPr txBox="1"/>
          <p:nvPr/>
        </p:nvSpPr>
        <p:spPr>
          <a:xfrm>
            <a:off x="2089586" y="4995776"/>
            <a:ext cx="1329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500" dirty="0" smtClean="0"/>
              <a:t>Serra Kamer, MD</a:t>
            </a:r>
          </a:p>
          <a:p>
            <a:pPr algn="r"/>
            <a:r>
              <a:rPr lang="tr-TR" sz="500" dirty="0" smtClean="0"/>
              <a:t>Ege </a:t>
            </a:r>
            <a:r>
              <a:rPr lang="tr-TR" sz="500" dirty="0" err="1" smtClean="0"/>
              <a:t>University</a:t>
            </a:r>
            <a:r>
              <a:rPr lang="tr-TR" sz="500" dirty="0" smtClean="0"/>
              <a:t> </a:t>
            </a:r>
            <a:r>
              <a:rPr lang="tr-TR" sz="500" dirty="0" err="1" smtClean="0"/>
              <a:t>Faculty</a:t>
            </a:r>
            <a:r>
              <a:rPr lang="tr-TR" sz="500" dirty="0" smtClean="0"/>
              <a:t> of </a:t>
            </a:r>
            <a:r>
              <a:rPr lang="tr-TR" sz="500" dirty="0" err="1" smtClean="0"/>
              <a:t>Medicine</a:t>
            </a:r>
            <a:r>
              <a:rPr lang="tr-TR" sz="500" dirty="0" smtClean="0"/>
              <a:t>, </a:t>
            </a:r>
            <a:r>
              <a:rPr lang="tr-TR" sz="500" dirty="0" err="1" smtClean="0"/>
              <a:t>Department</a:t>
            </a:r>
            <a:r>
              <a:rPr lang="tr-TR" sz="500" dirty="0" smtClean="0"/>
              <a:t> of </a:t>
            </a:r>
            <a:r>
              <a:rPr lang="tr-TR" sz="500" dirty="0" err="1" smtClean="0"/>
              <a:t>Radiation</a:t>
            </a:r>
            <a:r>
              <a:rPr lang="tr-TR" sz="500" dirty="0" smtClean="0"/>
              <a:t> </a:t>
            </a:r>
            <a:r>
              <a:rPr lang="tr-TR" sz="500" dirty="0" err="1" smtClean="0"/>
              <a:t>Oncology</a:t>
            </a:r>
            <a:r>
              <a:rPr lang="tr-TR" sz="500" dirty="0" smtClean="0"/>
              <a:t> </a:t>
            </a:r>
          </a:p>
          <a:p>
            <a:pPr algn="r"/>
            <a:r>
              <a:rPr lang="tr-TR" sz="500" dirty="0" smtClean="0"/>
              <a:t>serra.kamer@ege.edu.tr</a:t>
            </a:r>
          </a:p>
        </p:txBody>
      </p:sp>
      <p:sp>
        <p:nvSpPr>
          <p:cNvPr id="26" name="Metin kutusu 25"/>
          <p:cNvSpPr txBox="1"/>
          <p:nvPr/>
        </p:nvSpPr>
        <p:spPr>
          <a:xfrm>
            <a:off x="485370" y="2746430"/>
            <a:ext cx="12834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550" dirty="0" smtClean="0"/>
              <a:t>     32 </a:t>
            </a:r>
            <a:r>
              <a:rPr lang="tr-TR" sz="550" dirty="0" err="1" smtClean="0"/>
              <a:t>patients</a:t>
            </a:r>
            <a:endParaRPr lang="tr-TR" sz="550" dirty="0" smtClean="0"/>
          </a:p>
          <a:p>
            <a:pPr algn="just"/>
            <a:r>
              <a:rPr lang="tr-TR" sz="600" dirty="0" smtClean="0"/>
              <a:t>     M</a:t>
            </a:r>
            <a:r>
              <a:rPr lang="en-US" sz="600" dirty="0" err="1"/>
              <a:t>edian</a:t>
            </a:r>
            <a:r>
              <a:rPr lang="en-US" sz="600" dirty="0"/>
              <a:t> ag</a:t>
            </a:r>
            <a:r>
              <a:rPr lang="tr-TR" sz="600" dirty="0"/>
              <a:t>e: 6.5 </a:t>
            </a:r>
            <a:r>
              <a:rPr lang="tr-TR" sz="600" dirty="0" smtClean="0"/>
              <a:t>y(2-16)</a:t>
            </a:r>
          </a:p>
          <a:p>
            <a:pPr algn="just"/>
            <a:r>
              <a:rPr lang="tr-TR" sz="550" dirty="0" smtClean="0"/>
              <a:t>      F/M:1.13</a:t>
            </a:r>
          </a:p>
        </p:txBody>
      </p:sp>
      <p:pic>
        <p:nvPicPr>
          <p:cNvPr id="29" name="Resim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55" y="3058825"/>
            <a:ext cx="223061" cy="223061"/>
          </a:xfrm>
          <a:prstGeom prst="rect">
            <a:avLst/>
          </a:prstGeom>
        </p:spPr>
      </p:pic>
      <p:sp>
        <p:nvSpPr>
          <p:cNvPr id="30" name="Metin kutusu 29"/>
          <p:cNvSpPr txBox="1"/>
          <p:nvPr/>
        </p:nvSpPr>
        <p:spPr>
          <a:xfrm>
            <a:off x="670778" y="3076345"/>
            <a:ext cx="750412" cy="17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50" dirty="0" smtClean="0"/>
              <a:t>01</a:t>
            </a:r>
            <a:r>
              <a:rPr lang="en-US" sz="550" dirty="0" smtClean="0"/>
              <a:t>/</a:t>
            </a:r>
            <a:r>
              <a:rPr lang="tr-TR" sz="550" dirty="0" smtClean="0"/>
              <a:t>1993</a:t>
            </a:r>
            <a:r>
              <a:rPr lang="en-US" sz="550" dirty="0" smtClean="0"/>
              <a:t> - 01/20</a:t>
            </a:r>
            <a:r>
              <a:rPr lang="tr-TR" sz="550" dirty="0" smtClean="0"/>
              <a:t>17</a:t>
            </a:r>
            <a:endParaRPr lang="tr-TR" sz="550" dirty="0"/>
          </a:p>
        </p:txBody>
      </p:sp>
      <p:pic>
        <p:nvPicPr>
          <p:cNvPr id="31" name="Resim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77" y="3372062"/>
            <a:ext cx="365300" cy="266921"/>
          </a:xfrm>
          <a:prstGeom prst="rect">
            <a:avLst/>
          </a:prstGeom>
        </p:spPr>
      </p:pic>
      <p:sp>
        <p:nvSpPr>
          <p:cNvPr id="34" name="Metin kutusu 33"/>
          <p:cNvSpPr txBox="1"/>
          <p:nvPr/>
        </p:nvSpPr>
        <p:spPr>
          <a:xfrm>
            <a:off x="485369" y="3253317"/>
            <a:ext cx="124366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00" dirty="0">
                <a:solidFill>
                  <a:srgbClr val="FF0000"/>
                </a:solidFill>
              </a:rPr>
              <a:t>Tumor </a:t>
            </a:r>
            <a:r>
              <a:rPr lang="en-US" sz="500" dirty="0" smtClean="0">
                <a:solidFill>
                  <a:srgbClr val="FF0000"/>
                </a:solidFill>
              </a:rPr>
              <a:t>localization</a:t>
            </a:r>
            <a:r>
              <a:rPr lang="tr-TR" sz="500" dirty="0" smtClean="0">
                <a:solidFill>
                  <a:srgbClr val="FF0000"/>
                </a:solidFill>
              </a:rPr>
              <a:t>; </a:t>
            </a:r>
          </a:p>
          <a:p>
            <a:pPr algn="just"/>
            <a:r>
              <a:rPr lang="tr-TR" sz="500" dirty="0"/>
              <a:t>P</a:t>
            </a:r>
            <a:r>
              <a:rPr lang="en-US" sz="500" dirty="0" err="1" smtClean="0"/>
              <a:t>osterior</a:t>
            </a:r>
            <a:r>
              <a:rPr lang="en-US" sz="500" dirty="0" smtClean="0"/>
              <a:t> </a:t>
            </a:r>
            <a:r>
              <a:rPr lang="en-US" sz="500" dirty="0" err="1" smtClean="0"/>
              <a:t>foss</a:t>
            </a:r>
            <a:r>
              <a:rPr lang="tr-TR" sz="500" dirty="0" smtClean="0"/>
              <a:t>a	</a:t>
            </a:r>
            <a:r>
              <a:rPr lang="en-US" sz="500" dirty="0" smtClean="0"/>
              <a:t>21(%</a:t>
            </a:r>
            <a:r>
              <a:rPr lang="en-US" sz="500" dirty="0"/>
              <a:t>65.6) , </a:t>
            </a:r>
            <a:r>
              <a:rPr lang="tr-TR" sz="500" dirty="0" smtClean="0"/>
              <a:t>S</a:t>
            </a:r>
            <a:r>
              <a:rPr lang="en-US" sz="500" dirty="0" err="1" smtClean="0"/>
              <a:t>upratentorial</a:t>
            </a:r>
            <a:r>
              <a:rPr lang="en-US" sz="500" dirty="0" smtClean="0"/>
              <a:t> </a:t>
            </a:r>
            <a:r>
              <a:rPr lang="tr-TR" sz="500" dirty="0" smtClean="0"/>
              <a:t>	</a:t>
            </a:r>
            <a:r>
              <a:rPr lang="en-US" sz="500" dirty="0" smtClean="0"/>
              <a:t>8 </a:t>
            </a:r>
            <a:r>
              <a:rPr lang="en-US" sz="500" dirty="0"/>
              <a:t>(%</a:t>
            </a:r>
            <a:r>
              <a:rPr lang="en-US" sz="500" dirty="0" smtClean="0"/>
              <a:t>25)</a:t>
            </a:r>
            <a:endParaRPr lang="tr-TR" sz="500" dirty="0" smtClean="0"/>
          </a:p>
          <a:p>
            <a:pPr algn="just"/>
            <a:r>
              <a:rPr lang="tr-TR" sz="500" dirty="0"/>
              <a:t>S</a:t>
            </a:r>
            <a:r>
              <a:rPr lang="en-US" sz="500" dirty="0" err="1" smtClean="0"/>
              <a:t>pinal</a:t>
            </a:r>
            <a:r>
              <a:rPr lang="en-US" sz="500" dirty="0" smtClean="0"/>
              <a:t> </a:t>
            </a:r>
            <a:r>
              <a:rPr lang="tr-TR" sz="500" dirty="0" smtClean="0"/>
              <a:t>	</a:t>
            </a:r>
            <a:r>
              <a:rPr lang="en-US" sz="500" dirty="0" smtClean="0"/>
              <a:t>3 (%</a:t>
            </a:r>
            <a:r>
              <a:rPr lang="en-US" sz="500" dirty="0"/>
              <a:t>9.4</a:t>
            </a:r>
            <a:r>
              <a:rPr lang="en-US" sz="500" dirty="0" smtClean="0"/>
              <a:t>).</a:t>
            </a:r>
            <a:endParaRPr lang="tr-TR" sz="500" dirty="0" smtClean="0"/>
          </a:p>
          <a:p>
            <a:pPr algn="just"/>
            <a:endParaRPr lang="tr-TR" sz="500" dirty="0" smtClean="0"/>
          </a:p>
          <a:p>
            <a:pPr algn="just"/>
            <a:r>
              <a:rPr lang="en-US" sz="500" dirty="0" smtClean="0"/>
              <a:t>At </a:t>
            </a:r>
            <a:r>
              <a:rPr lang="en-US" sz="500" dirty="0"/>
              <a:t>time of diagnosis, </a:t>
            </a:r>
            <a:r>
              <a:rPr lang="en-US" sz="500" dirty="0" smtClean="0"/>
              <a:t>spinal</a:t>
            </a:r>
            <a:r>
              <a:rPr lang="tr-TR" sz="500" dirty="0"/>
              <a:t> </a:t>
            </a:r>
            <a:r>
              <a:rPr lang="en-US" sz="500" dirty="0" smtClean="0"/>
              <a:t>seeding </a:t>
            </a:r>
            <a:r>
              <a:rPr lang="en-US" sz="500" dirty="0"/>
              <a:t> </a:t>
            </a:r>
            <a:endParaRPr lang="tr-TR" sz="500" dirty="0" smtClean="0"/>
          </a:p>
          <a:p>
            <a:pPr algn="just"/>
            <a:r>
              <a:rPr lang="en-US" sz="500" dirty="0" smtClean="0"/>
              <a:t>was detected in </a:t>
            </a:r>
            <a:r>
              <a:rPr lang="en-US" sz="500" dirty="0"/>
              <a:t>8 cases (%25</a:t>
            </a:r>
            <a:r>
              <a:rPr lang="en-US" sz="500" dirty="0" smtClean="0"/>
              <a:t>)</a:t>
            </a:r>
            <a:r>
              <a:rPr lang="tr-TR" sz="500" dirty="0" smtClean="0"/>
              <a:t>.</a:t>
            </a:r>
            <a:endParaRPr lang="tr-TR" sz="500" dirty="0"/>
          </a:p>
        </p:txBody>
      </p:sp>
      <p:pic>
        <p:nvPicPr>
          <p:cNvPr id="35" name="Resim 3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00" y="3856588"/>
            <a:ext cx="254926" cy="254926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485370" y="3848932"/>
            <a:ext cx="11148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500" dirty="0">
                <a:solidFill>
                  <a:srgbClr val="FF0000"/>
                </a:solidFill>
              </a:rPr>
              <a:t>Radiotherapy </a:t>
            </a:r>
            <a:r>
              <a:rPr lang="tr-TR" sz="500" dirty="0" err="1" smtClean="0">
                <a:solidFill>
                  <a:srgbClr val="FF0000"/>
                </a:solidFill>
              </a:rPr>
              <a:t>dose</a:t>
            </a:r>
            <a:r>
              <a:rPr lang="tr-TR" sz="5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500" dirty="0" smtClean="0"/>
              <a:t>CSI </a:t>
            </a:r>
            <a:r>
              <a:rPr lang="tr-TR" sz="500" dirty="0" smtClean="0"/>
              <a:t>	</a:t>
            </a:r>
            <a:r>
              <a:rPr lang="en-US" sz="500" dirty="0" smtClean="0"/>
              <a:t>36Gy</a:t>
            </a:r>
            <a:endParaRPr lang="tr-TR" sz="500" dirty="0" smtClean="0"/>
          </a:p>
          <a:p>
            <a:pPr algn="just"/>
            <a:r>
              <a:rPr lang="tr-TR" sz="500" dirty="0" smtClean="0"/>
              <a:t>P</a:t>
            </a:r>
            <a:r>
              <a:rPr lang="en-US" sz="500" dirty="0" err="1" smtClean="0"/>
              <a:t>osterior</a:t>
            </a:r>
            <a:r>
              <a:rPr lang="en-US" sz="500" dirty="0" smtClean="0"/>
              <a:t> </a:t>
            </a:r>
            <a:r>
              <a:rPr lang="en-US" sz="500" dirty="0"/>
              <a:t>fossa </a:t>
            </a:r>
            <a:r>
              <a:rPr lang="tr-TR" sz="500" dirty="0" smtClean="0"/>
              <a:t>	</a:t>
            </a:r>
            <a:r>
              <a:rPr lang="en-US" sz="500" dirty="0" smtClean="0"/>
              <a:t>54</a:t>
            </a:r>
            <a:r>
              <a:rPr lang="tr-TR" sz="500" dirty="0" err="1" smtClean="0"/>
              <a:t>Gy</a:t>
            </a:r>
            <a:endParaRPr lang="tr-TR" sz="500" dirty="0" smtClean="0"/>
          </a:p>
          <a:p>
            <a:pPr algn="just"/>
            <a:r>
              <a:rPr lang="tr-TR" sz="500" dirty="0" smtClean="0"/>
              <a:t>L</a:t>
            </a:r>
            <a:r>
              <a:rPr lang="en-US" sz="500" dirty="0" err="1" smtClean="0"/>
              <a:t>ocal</a:t>
            </a:r>
            <a:r>
              <a:rPr lang="en-US" sz="500" dirty="0" smtClean="0"/>
              <a:t>-spinal </a:t>
            </a:r>
            <a:r>
              <a:rPr lang="tr-TR" sz="500" dirty="0" smtClean="0"/>
              <a:t>	</a:t>
            </a:r>
            <a:r>
              <a:rPr lang="en-US" sz="500" dirty="0" smtClean="0"/>
              <a:t>45Gy</a:t>
            </a:r>
            <a:r>
              <a:rPr lang="en-US" sz="500" dirty="0"/>
              <a:t>, </a:t>
            </a:r>
            <a:r>
              <a:rPr lang="tr-TR" sz="500" dirty="0" err="1"/>
              <a:t>S</a:t>
            </a:r>
            <a:r>
              <a:rPr lang="en-US" sz="500" dirty="0" err="1" smtClean="0"/>
              <a:t>upratentorial</a:t>
            </a:r>
            <a:r>
              <a:rPr lang="en-US" sz="500" dirty="0" smtClean="0"/>
              <a:t> </a:t>
            </a:r>
            <a:r>
              <a:rPr lang="tr-TR" sz="500" dirty="0" smtClean="0"/>
              <a:t>	</a:t>
            </a:r>
            <a:r>
              <a:rPr lang="en-US" sz="500" dirty="0" smtClean="0"/>
              <a:t>54-59.4 </a:t>
            </a:r>
            <a:r>
              <a:rPr lang="en-US" sz="500" dirty="0" err="1"/>
              <a:t>Gy</a:t>
            </a:r>
            <a:r>
              <a:rPr lang="en-US" sz="500" dirty="0"/>
              <a:t>.</a:t>
            </a:r>
            <a:endParaRPr lang="tr-TR" sz="500" dirty="0"/>
          </a:p>
        </p:txBody>
      </p:sp>
      <p:sp>
        <p:nvSpPr>
          <p:cNvPr id="38" name="Yuvarlatılmış Dikdörtgen 37"/>
          <p:cNvSpPr/>
          <p:nvPr/>
        </p:nvSpPr>
        <p:spPr>
          <a:xfrm>
            <a:off x="1798464" y="1529166"/>
            <a:ext cx="1506105" cy="2763864"/>
          </a:xfrm>
          <a:prstGeom prst="roundRect">
            <a:avLst/>
          </a:prstGeom>
          <a:solidFill>
            <a:schemeClr val="accent1">
              <a:alpha val="2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Metin kutusu 38"/>
          <p:cNvSpPr txBox="1"/>
          <p:nvPr/>
        </p:nvSpPr>
        <p:spPr>
          <a:xfrm>
            <a:off x="1729040" y="1583810"/>
            <a:ext cx="1601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600" b="1" dirty="0" smtClean="0"/>
              <a:t>  </a:t>
            </a:r>
            <a:r>
              <a:rPr lang="en-US" sz="600" b="1" u="sng" dirty="0" smtClean="0"/>
              <a:t>RESULTS</a:t>
            </a:r>
            <a:r>
              <a:rPr lang="en-US" sz="600" b="1" u="sng" dirty="0"/>
              <a:t>: </a:t>
            </a:r>
            <a:endParaRPr lang="en-US" sz="600" b="1" u="sng" dirty="0" smtClean="0"/>
          </a:p>
          <a:p>
            <a:pPr algn="just"/>
            <a:endParaRPr lang="en-US" sz="500" dirty="0" smtClean="0"/>
          </a:p>
          <a:p>
            <a:pPr algn="just"/>
            <a:endParaRPr lang="tr-TR" sz="5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550" dirty="0" smtClean="0"/>
              <a:t>Mean </a:t>
            </a:r>
            <a:r>
              <a:rPr lang="en-US" sz="550" dirty="0"/>
              <a:t>follow-up </a:t>
            </a:r>
            <a:r>
              <a:rPr lang="tr-TR" sz="550" dirty="0" smtClean="0"/>
              <a:t>:</a:t>
            </a:r>
            <a:r>
              <a:rPr lang="en-US" sz="550" dirty="0" smtClean="0"/>
              <a:t> </a:t>
            </a:r>
            <a:r>
              <a:rPr lang="en-US" sz="550" dirty="0"/>
              <a:t>42 months (range 1-312</a:t>
            </a:r>
            <a:r>
              <a:rPr lang="en-US" sz="550" dirty="0" smtClean="0"/>
              <a:t>)</a:t>
            </a:r>
            <a:endParaRPr lang="tr-TR" sz="55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550" dirty="0" smtClean="0"/>
              <a:t>M</a:t>
            </a:r>
            <a:r>
              <a:rPr lang="en-US" sz="550" dirty="0" err="1" smtClean="0"/>
              <a:t>edian</a:t>
            </a:r>
            <a:r>
              <a:rPr lang="en-US" sz="550" dirty="0" smtClean="0"/>
              <a:t> </a:t>
            </a:r>
            <a:r>
              <a:rPr lang="en-US" sz="550" dirty="0"/>
              <a:t>overall survival </a:t>
            </a:r>
            <a:r>
              <a:rPr lang="tr-TR" sz="550" dirty="0"/>
              <a:t>:</a:t>
            </a:r>
            <a:r>
              <a:rPr lang="en-US" sz="550" dirty="0" smtClean="0"/>
              <a:t> </a:t>
            </a:r>
            <a:r>
              <a:rPr lang="en-US" sz="550" dirty="0"/>
              <a:t>96 </a:t>
            </a:r>
            <a:r>
              <a:rPr lang="en-US" sz="550" dirty="0" smtClean="0"/>
              <a:t>months</a:t>
            </a:r>
            <a:endParaRPr lang="tr-TR" sz="55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550" dirty="0" smtClean="0"/>
              <a:t>3-year </a:t>
            </a:r>
            <a:r>
              <a:rPr lang="en-US" sz="550" dirty="0"/>
              <a:t>overall and PFS were %70 and % </a:t>
            </a:r>
            <a:r>
              <a:rPr lang="en-US" sz="550" dirty="0" smtClean="0"/>
              <a:t>51.7</a:t>
            </a:r>
            <a:endParaRPr lang="tr-TR" sz="55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550" dirty="0" smtClean="0"/>
              <a:t>Relapse </a:t>
            </a:r>
            <a:r>
              <a:rPr lang="en-US" sz="550" dirty="0"/>
              <a:t>was recorded after the median time of 16 months (range: 5-132) in 16 cases (50</a:t>
            </a:r>
            <a:r>
              <a:rPr lang="en-US" sz="550" dirty="0" smtClean="0"/>
              <a:t>%).</a:t>
            </a:r>
            <a:endParaRPr lang="tr-TR" sz="550" dirty="0" smtClean="0"/>
          </a:p>
          <a:p>
            <a:pPr algn="just"/>
            <a:endParaRPr lang="tr-TR" sz="500" dirty="0"/>
          </a:p>
          <a:p>
            <a:pPr algn="just"/>
            <a:endParaRPr lang="tr-TR" sz="500" dirty="0" smtClean="0"/>
          </a:p>
          <a:p>
            <a:pPr algn="just"/>
            <a:endParaRPr lang="tr-TR" sz="500" dirty="0"/>
          </a:p>
          <a:p>
            <a:pPr algn="just"/>
            <a:endParaRPr lang="tr-TR" sz="500" dirty="0" smtClean="0"/>
          </a:p>
          <a:p>
            <a:pPr algn="just"/>
            <a:endParaRPr lang="tr-TR" sz="500" dirty="0"/>
          </a:p>
          <a:p>
            <a:pPr algn="just"/>
            <a:endParaRPr lang="tr-TR" sz="500" dirty="0" smtClean="0"/>
          </a:p>
          <a:p>
            <a:pPr algn="just"/>
            <a:endParaRPr lang="tr-TR" sz="500" dirty="0"/>
          </a:p>
          <a:p>
            <a:pPr algn="just"/>
            <a:endParaRPr lang="tr-TR" sz="500" dirty="0" smtClean="0"/>
          </a:p>
          <a:p>
            <a:pPr algn="just"/>
            <a:endParaRPr lang="tr-TR" sz="500" dirty="0"/>
          </a:p>
          <a:p>
            <a:pPr algn="just"/>
            <a:endParaRPr lang="tr-TR" sz="500" dirty="0" smtClean="0"/>
          </a:p>
          <a:p>
            <a:pPr algn="just"/>
            <a:endParaRPr lang="tr-TR" sz="500" dirty="0"/>
          </a:p>
          <a:p>
            <a:pPr algn="just"/>
            <a:endParaRPr lang="tr-TR" sz="5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tr-TR" sz="55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550" dirty="0" smtClean="0"/>
              <a:t>There </a:t>
            </a:r>
            <a:r>
              <a:rPr lang="en-US" sz="550" dirty="0"/>
              <a:t>was no significant difference between relapse patterns and sites between two groups (local RT vs CSI) (p&gt;0.5). </a:t>
            </a:r>
            <a:endParaRPr lang="tr-TR" sz="55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tr-TR" sz="550" dirty="0" smtClean="0"/>
              <a:t>C</a:t>
            </a:r>
            <a:r>
              <a:rPr lang="en-US" sz="550" dirty="0" err="1" smtClean="0"/>
              <a:t>raniospinal</a:t>
            </a:r>
            <a:r>
              <a:rPr lang="en-US" sz="550" dirty="0" smtClean="0"/>
              <a:t> </a:t>
            </a:r>
            <a:r>
              <a:rPr lang="en-US" sz="550" dirty="0"/>
              <a:t>relapse after radiotherapy was significantly associated with lower survival </a:t>
            </a:r>
            <a:r>
              <a:rPr lang="en-US" sz="550" dirty="0" smtClean="0"/>
              <a:t>(</a:t>
            </a:r>
            <a:r>
              <a:rPr lang="en-US" sz="550" dirty="0"/>
              <a:t>p: 0.016</a:t>
            </a:r>
            <a:r>
              <a:rPr lang="en-US" sz="550" dirty="0" smtClean="0"/>
              <a:t>).</a:t>
            </a:r>
            <a:endParaRPr lang="tr-TR" sz="550" dirty="0"/>
          </a:p>
          <a:p>
            <a:pPr algn="just"/>
            <a:endParaRPr lang="tr-TR" sz="500" dirty="0" smtClean="0"/>
          </a:p>
        </p:txBody>
      </p:sp>
      <p:sp>
        <p:nvSpPr>
          <p:cNvPr id="40" name="Yuvarlatılmış Dikdörtgen 39"/>
          <p:cNvSpPr/>
          <p:nvPr/>
        </p:nvSpPr>
        <p:spPr>
          <a:xfrm>
            <a:off x="150848" y="4333642"/>
            <a:ext cx="3156382" cy="648068"/>
          </a:xfrm>
          <a:prstGeom prst="roundRect">
            <a:avLst/>
          </a:prstGeom>
          <a:solidFill>
            <a:schemeClr val="accent4">
              <a:alpha val="5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Metin kutusu 41"/>
          <p:cNvSpPr txBox="1"/>
          <p:nvPr/>
        </p:nvSpPr>
        <p:spPr>
          <a:xfrm>
            <a:off x="168184" y="4356146"/>
            <a:ext cx="30097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1" u="sng" dirty="0" smtClean="0"/>
              <a:t>CONCLUSION</a:t>
            </a:r>
            <a:r>
              <a:rPr lang="tr-TR" sz="600" b="1" u="sng" dirty="0" smtClean="0"/>
              <a:t>S</a:t>
            </a:r>
            <a:r>
              <a:rPr lang="en-US" sz="600" b="1" u="sng" dirty="0" smtClean="0"/>
              <a:t>: </a:t>
            </a:r>
          </a:p>
          <a:p>
            <a:endParaRPr lang="tr-TR" sz="500" dirty="0" smtClean="0"/>
          </a:p>
          <a:p>
            <a:r>
              <a:rPr lang="en-US" sz="700" dirty="0"/>
              <a:t>Historically CSI was the standard treatment for </a:t>
            </a:r>
            <a:r>
              <a:rPr lang="en-US" sz="700" dirty="0" err="1"/>
              <a:t>ependymoma</a:t>
            </a:r>
            <a:r>
              <a:rPr lang="en-US" sz="700" dirty="0"/>
              <a:t>, however local RT provides the similar success compared to CSI and should be preferred.</a:t>
            </a:r>
            <a:endParaRPr lang="tr-TR" sz="700" dirty="0"/>
          </a:p>
          <a:p>
            <a:endParaRPr lang="en-US" sz="500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864574"/>
              </p:ext>
            </p:extLst>
          </p:nvPr>
        </p:nvGraphicFramePr>
        <p:xfrm>
          <a:off x="1855506" y="2424596"/>
          <a:ext cx="1400064" cy="818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143"/>
                <a:gridCol w="250924"/>
                <a:gridCol w="218743"/>
                <a:gridCol w="384254"/>
              </a:tblGrid>
              <a:tr h="267885">
                <a:tc gridSpan="4">
                  <a:txBody>
                    <a:bodyPr/>
                    <a:lstStyle/>
                    <a:p>
                      <a:pPr marL="0" marR="0" indent="0" algn="ctr" defTabSz="3419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5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Table</a:t>
                      </a:r>
                      <a:r>
                        <a:rPr lang="tr-TR" sz="5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: RT</a:t>
                      </a:r>
                      <a:r>
                        <a:rPr lang="tr-TR" sz="5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Site-</a:t>
                      </a:r>
                      <a:r>
                        <a:rPr lang="tr-TR" sz="500" b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Relapse</a:t>
                      </a:r>
                      <a:r>
                        <a:rPr lang="tr-TR" sz="5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r>
                        <a:rPr lang="tr-TR" sz="500" b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Patterns</a:t>
                      </a:r>
                      <a:endParaRPr lang="tr-TR" sz="5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3419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5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                     </a:t>
                      </a:r>
                      <a:r>
                        <a:rPr lang="tr-TR" sz="500" dirty="0" smtClean="0">
                          <a:solidFill>
                            <a:srgbClr val="FF0000"/>
                          </a:solidFill>
                        </a:rPr>
                        <a:t>        </a:t>
                      </a:r>
                    </a:p>
                    <a:p>
                      <a:pPr marL="0" marR="0" indent="0" algn="l" defTabSz="3419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500" dirty="0" smtClean="0">
                          <a:solidFill>
                            <a:schemeClr val="tx1"/>
                          </a:solidFill>
                        </a:rPr>
                        <a:t>                                 Lokal</a:t>
                      </a:r>
                      <a:r>
                        <a:rPr lang="tr-TR" sz="50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tr-TR" sz="500" baseline="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tr-TR" sz="500" dirty="0" err="1" smtClean="0">
                          <a:solidFill>
                            <a:schemeClr val="tx1"/>
                          </a:solidFill>
                        </a:rPr>
                        <a:t>raniospinal</a:t>
                      </a:r>
                      <a:r>
                        <a:rPr lang="tr-TR" sz="50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tr-TR" sz="5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tr-TR" sz="5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403215">
                <a:tc>
                  <a:txBody>
                    <a:bodyPr/>
                    <a:lstStyle/>
                    <a:p>
                      <a:r>
                        <a:rPr lang="tr-TR" sz="500" u="sng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RT plan</a:t>
                      </a:r>
                    </a:p>
                    <a:p>
                      <a:pPr algn="l"/>
                      <a:r>
                        <a:rPr lang="tr-TR" sz="500" u="none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Local</a:t>
                      </a:r>
                      <a:endParaRPr lang="tr-TR" sz="500" u="none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tr-TR" sz="500" u="none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Craniospinal</a:t>
                      </a:r>
                      <a:endParaRPr lang="tr-TR" sz="500" u="none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tr-TR" sz="50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  <a:p>
                      <a:endParaRPr lang="tr-TR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500" dirty="0" smtClean="0"/>
                    </a:p>
                    <a:p>
                      <a:r>
                        <a:rPr lang="tr-TR" sz="500" dirty="0" smtClean="0"/>
                        <a:t>7</a:t>
                      </a:r>
                      <a:endParaRPr lang="tr-TR" sz="500" dirty="0"/>
                    </a:p>
                    <a:p>
                      <a:r>
                        <a:rPr lang="tr-TR" sz="500" dirty="0" smtClean="0"/>
                        <a:t>3</a:t>
                      </a:r>
                      <a:endParaRPr lang="tr-TR" sz="500" dirty="0"/>
                    </a:p>
                    <a:p>
                      <a:r>
                        <a:rPr lang="tr-TR" sz="500" dirty="0" smtClean="0"/>
                        <a:t>10</a:t>
                      </a:r>
                      <a:endParaRPr lang="tr-TR" sz="5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500" dirty="0" smtClean="0"/>
                    </a:p>
                    <a:p>
                      <a:r>
                        <a:rPr lang="tr-TR" sz="500" dirty="0" smtClean="0"/>
                        <a:t>5</a:t>
                      </a:r>
                    </a:p>
                    <a:p>
                      <a:r>
                        <a:rPr lang="tr-TR" sz="500" dirty="0" smtClean="0"/>
                        <a:t>4</a:t>
                      </a:r>
                    </a:p>
                    <a:p>
                      <a:r>
                        <a:rPr lang="tr-TR" sz="500" dirty="0" smtClean="0"/>
                        <a:t>9</a:t>
                      </a:r>
                      <a:endParaRPr lang="tr-TR" sz="5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500" dirty="0" smtClean="0"/>
                    </a:p>
                    <a:p>
                      <a:r>
                        <a:rPr lang="tr-TR" sz="500" dirty="0" smtClean="0"/>
                        <a:t>12</a:t>
                      </a:r>
                      <a:endParaRPr lang="tr-TR" sz="500" dirty="0"/>
                    </a:p>
                    <a:p>
                      <a:r>
                        <a:rPr lang="tr-TR" sz="500" dirty="0" smtClean="0"/>
                        <a:t>7</a:t>
                      </a:r>
                      <a:endParaRPr lang="tr-TR" sz="500" dirty="0"/>
                    </a:p>
                    <a:p>
                      <a:r>
                        <a:rPr lang="tr-TR" sz="500" dirty="0" smtClean="0"/>
                        <a:t>19</a:t>
                      </a:r>
                      <a:endParaRPr lang="tr-TR" sz="5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4" t="8165" r="28414" b="13134"/>
          <a:stretch/>
        </p:blipFill>
        <p:spPr bwMode="auto">
          <a:xfrm>
            <a:off x="168184" y="34138"/>
            <a:ext cx="565402" cy="563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16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Özel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215</Words>
  <Application>Microsoft Office PowerPoint</Application>
  <PresentationFormat>Özel</PresentationFormat>
  <Paragraphs>72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gulsenkara</cp:lastModifiedBy>
  <cp:revision>49</cp:revision>
  <dcterms:created xsi:type="dcterms:W3CDTF">2019-05-25T18:04:32Z</dcterms:created>
  <dcterms:modified xsi:type="dcterms:W3CDTF">2019-06-14T10:57:46Z</dcterms:modified>
</cp:coreProperties>
</file>