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6858000" cy="9144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8" d="100"/>
          <a:sy n="148" d="100"/>
        </p:scale>
        <p:origin x="-192" y="6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C0DAC-5191-DB4A-B560-D30BBB80EF7C}" type="datetimeFigureOut">
              <a:rPr lang="nl-NL" smtClean="0"/>
              <a:t>13-6-2019</a:t>
            </a:fld>
            <a:endParaRPr lang="nl-NL"/>
          </a:p>
        </p:txBody>
      </p:sp>
      <p:sp>
        <p:nvSpPr>
          <p:cNvPr id="4" name="Tijdelijke aanduiding voor dia-afbeelding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E21A2-B479-CE41-BBF9-CC369154C9BC}" type="slidenum">
              <a:rPr lang="nl-NL" smtClean="0"/>
              <a:t>‹nr.›</a:t>
            </a:fld>
            <a:endParaRPr lang="nl-NL"/>
          </a:p>
        </p:txBody>
      </p:sp>
    </p:spTree>
    <p:extLst>
      <p:ext uri="{BB962C8B-B14F-4D97-AF65-F5344CB8AC3E}">
        <p14:creationId xmlns:p14="http://schemas.microsoft.com/office/powerpoint/2010/main" val="4231721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nl-NL" dirty="0">
              <a:latin typeface="Arial"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nl-NL"/>
              <a:t>Titelstijl van model bewerken</a:t>
            </a:r>
          </a:p>
        </p:txBody>
      </p:sp>
      <p:sp>
        <p:nvSpPr>
          <p:cNvPr id="3" name="Sub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B8A992DB-ECB6-D840-817A-B00B2CD887F4}"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55713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A992DB-ECB6-D840-817A-B00B2CD887F4}"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74989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3729037" y="488951"/>
            <a:ext cx="1157288" cy="10401300"/>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257175" y="488951"/>
            <a:ext cx="3357563" cy="1040130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A992DB-ECB6-D840-817A-B00B2CD887F4}"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209965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A992DB-ECB6-D840-817A-B00B2CD887F4}"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4382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B8A992DB-ECB6-D840-817A-B00B2CD887F4}"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417713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8A992DB-ECB6-D840-817A-B00B2CD887F4}"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6345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8A992DB-ECB6-D840-817A-B00B2CD887F4}" type="datetimeFigureOut">
              <a:rPr lang="nl-NL" smtClean="0"/>
              <a:t>13-6-2019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398006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B8A992DB-ECB6-D840-817A-B00B2CD887F4}" type="datetimeFigureOut">
              <a:rPr lang="nl-NL" smtClean="0"/>
              <a:t>13-6-2019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122407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8A992DB-ECB6-D840-817A-B00B2CD887F4}" type="datetimeFigureOut">
              <a:rPr lang="nl-NL" smtClean="0"/>
              <a:t>13-6-2019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7536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8A992DB-ECB6-D840-817A-B00B2CD887F4}"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356868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8A992DB-ECB6-D840-817A-B00B2CD887F4}"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2B5759B-2CA5-DF45-B8C5-319CF0AB2715}" type="slidenum">
              <a:rPr lang="nl-NL" smtClean="0"/>
              <a:t>‹nr.›</a:t>
            </a:fld>
            <a:endParaRPr lang="nl-NL"/>
          </a:p>
        </p:txBody>
      </p:sp>
    </p:spTree>
    <p:extLst>
      <p:ext uri="{BB962C8B-B14F-4D97-AF65-F5344CB8AC3E}">
        <p14:creationId xmlns:p14="http://schemas.microsoft.com/office/powerpoint/2010/main" val="30725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8A992DB-ECB6-D840-817A-B00B2CD887F4}" type="datetimeFigureOut">
              <a:rPr lang="nl-NL" smtClean="0"/>
              <a:t>13-6-2019</a:t>
            </a:fld>
            <a:endParaRPr lang="nl-NL"/>
          </a:p>
        </p:txBody>
      </p:sp>
      <p:sp>
        <p:nvSpPr>
          <p:cNvPr id="5" name="Tijdelijke aanduiding voor voetteks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2B5759B-2CA5-DF45-B8C5-319CF0AB2715}" type="slidenum">
              <a:rPr lang="nl-NL" smtClean="0"/>
              <a:t>‹nr.›</a:t>
            </a:fld>
            <a:endParaRPr lang="nl-NL"/>
          </a:p>
        </p:txBody>
      </p:sp>
    </p:spTree>
    <p:extLst>
      <p:ext uri="{BB962C8B-B14F-4D97-AF65-F5344CB8AC3E}">
        <p14:creationId xmlns:p14="http://schemas.microsoft.com/office/powerpoint/2010/main" val="140238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1" name="Rectangle 2590"/>
          <p:cNvSpPr>
            <a:spLocks noChangeArrowheads="1"/>
          </p:cNvSpPr>
          <p:nvPr/>
        </p:nvSpPr>
        <p:spPr bwMode="auto">
          <a:xfrm>
            <a:off x="-22464" y="0"/>
            <a:ext cx="6880464" cy="1439186"/>
          </a:xfrm>
          <a:prstGeom prst="rect">
            <a:avLst/>
          </a:prstGeom>
          <a:solidFill>
            <a:srgbClr val="FF7C0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9836" tIns="39918" rIns="79836" bIns="39918" anchor="ctr"/>
          <a:lstStyle/>
          <a:p>
            <a:pPr>
              <a:defRPr/>
            </a:pPr>
            <a:endParaRPr lang="nl-NL">
              <a:ea typeface="ＭＳ Ｐゴシック" charset="0"/>
              <a:cs typeface="+mn-cs"/>
            </a:endParaRPr>
          </a:p>
        </p:txBody>
      </p:sp>
      <p:sp>
        <p:nvSpPr>
          <p:cNvPr id="2052" name="Rectangle 5"/>
          <p:cNvSpPr>
            <a:spLocks noChangeArrowheads="1"/>
          </p:cNvSpPr>
          <p:nvPr/>
        </p:nvSpPr>
        <p:spPr bwMode="auto">
          <a:xfrm>
            <a:off x="194946" y="1596355"/>
            <a:ext cx="2996810" cy="76372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78579" tIns="97438" rIns="78579" bIns="97438">
            <a:spAutoFit/>
          </a:bodyPr>
          <a:lstStyle/>
          <a:p>
            <a:pPr algn="just"/>
            <a:r>
              <a:rPr lang="en-GB" sz="1100" b="1" dirty="0">
                <a:latin typeface="Times New Roman" panose="02020603050405020304" pitchFamily="18" charset="0"/>
                <a:cs typeface="Times New Roman" panose="02020603050405020304" pitchFamily="18" charset="0"/>
              </a:rPr>
              <a:t>Objectives</a:t>
            </a:r>
            <a:endParaRPr lang="nl-NL" sz="1100" dirty="0">
              <a:latin typeface="Times New Roman" panose="02020603050405020304" pitchFamily="18" charset="0"/>
              <a:cs typeface="Times New Roman" panose="02020603050405020304" pitchFamily="18" charset="0"/>
            </a:endParaRPr>
          </a:p>
          <a:p>
            <a:pPr algn="just"/>
            <a:r>
              <a:rPr lang="en-GB" sz="1100" dirty="0">
                <a:latin typeface="Times New Roman" panose="02020603050405020304" pitchFamily="18" charset="0"/>
                <a:cs typeface="Times New Roman" panose="02020603050405020304" pitchFamily="18" charset="0"/>
              </a:rPr>
              <a:t>We describe the first year experience with integrated paediatric anaesthesia service for children undergoing proton therapy at the Groningen Proton Therapy Centre (GPTC).</a:t>
            </a:r>
          </a:p>
          <a:p>
            <a:pPr algn="just"/>
            <a:endParaRPr lang="en-GB" sz="1100" dirty="0">
              <a:latin typeface="Times New Roman" panose="02020603050405020304" pitchFamily="18" charset="0"/>
              <a:cs typeface="Times New Roman" panose="02020603050405020304" pitchFamily="18" charset="0"/>
            </a:endParaRPr>
          </a:p>
          <a:p>
            <a:r>
              <a:rPr lang="en-GB" sz="1100" b="1" dirty="0">
                <a:latin typeface="Times New Roman" panose="02020603050405020304" pitchFamily="18" charset="0"/>
                <a:cs typeface="Times New Roman" panose="02020603050405020304" pitchFamily="18" charset="0"/>
              </a:rPr>
              <a:t>Method</a:t>
            </a:r>
            <a:endParaRPr lang="nl-NL" sz="1100" dirty="0">
              <a:latin typeface="Times New Roman" panose="02020603050405020304" pitchFamily="18" charset="0"/>
              <a:cs typeface="Times New Roman" panose="02020603050405020304" pitchFamily="18" charset="0"/>
            </a:endParaRPr>
          </a:p>
          <a:p>
            <a:pPr algn="just"/>
            <a:r>
              <a:rPr lang="en-GB" sz="1100" dirty="0">
                <a:latin typeface="Times New Roman" panose="02020603050405020304" pitchFamily="18" charset="0"/>
                <a:cs typeface="Times New Roman" panose="02020603050405020304" pitchFamily="18" charset="0"/>
              </a:rPr>
              <a:t>This is a retrospective study describing the preparations taken before and the first year experience since the opening of the GPTC in January 2018. The GPTC is the only proton centre in the Netherlands dedicated to paediatric oncology patients.  The department of anaesthesia was involved from the beginning of the project and  an integral part of the team taking care of the paediatric patients requiring general anaesthesia.</a:t>
            </a:r>
          </a:p>
          <a:p>
            <a:pPr algn="just"/>
            <a:endParaRPr lang="en-GB" sz="1100" b="1" dirty="0">
              <a:latin typeface="Times New Roman" panose="02020603050405020304" pitchFamily="18" charset="0"/>
              <a:cs typeface="Times New Roman" panose="02020603050405020304" pitchFamily="18" charset="0"/>
            </a:endParaRPr>
          </a:p>
          <a:p>
            <a:pPr algn="just"/>
            <a:r>
              <a:rPr lang="en-GB" sz="1100" b="1" dirty="0">
                <a:latin typeface="Times New Roman" panose="02020603050405020304" pitchFamily="18" charset="0"/>
                <a:cs typeface="Times New Roman" panose="02020603050405020304" pitchFamily="18" charset="0"/>
              </a:rPr>
              <a:t>Results</a:t>
            </a:r>
            <a:endParaRPr lang="nl-NL" sz="1100" dirty="0">
              <a:latin typeface="Times New Roman" panose="02020603050405020304" pitchFamily="18" charset="0"/>
              <a:cs typeface="Times New Roman" panose="02020603050405020304" pitchFamily="18" charset="0"/>
            </a:endParaRPr>
          </a:p>
          <a:p>
            <a:pPr algn="just"/>
            <a:r>
              <a:rPr lang="en-GB" sz="1100" dirty="0">
                <a:latin typeface="Times New Roman" panose="02020603050405020304" pitchFamily="18" charset="0"/>
                <a:cs typeface="Times New Roman" panose="02020603050405020304" pitchFamily="18" charset="0"/>
              </a:rPr>
              <a:t>At the start of the project, the department of anaesthesia contributed to the design and layout of the treatment room making it suitable for general anaesthesia in combination with proton radiotherapy. Two focal outcome from the combination team set up were i) in-room induction; and ii) the use of robotic assisted couch. The induction (conduct) of anaesthesia occurs both in the same room as the proton therapy. Once the patient is under general anaesthesia, he or she, is then placed directly on the robotic assisted couch. The two teams (anaesthesia and radiotherapy) then work simultaneously together to ensure the patient </a:t>
            </a:r>
            <a:r>
              <a:rPr lang="en-GB" sz="1100" dirty="0" smtClean="0">
                <a:latin typeface="Times New Roman" panose="02020603050405020304" pitchFamily="18" charset="0"/>
                <a:cs typeface="Times New Roman" panose="02020603050405020304" pitchFamily="18" charset="0"/>
              </a:rPr>
              <a:t>received best possible </a:t>
            </a:r>
            <a:r>
              <a:rPr lang="en-GB" sz="1100" dirty="0">
                <a:latin typeface="Times New Roman" panose="02020603050405020304" pitchFamily="18" charset="0"/>
                <a:cs typeface="Times New Roman" panose="02020603050405020304" pitchFamily="18" charset="0"/>
              </a:rPr>
              <a:t>positioning for the proton beams yet remain safe under anaesthesia. This combination allow greater margin for optimal anaesthetic safety without compromising the therapy. The GPTC is also equipped with Post Anaesthetic Care Unit (PACU) and designed to be child-friendly. The safety standards were met in accordance to the Dutch Anaesthetic Association (NVA) including the number of anaesthetic personnel and nursing</a:t>
            </a:r>
          </a:p>
          <a:p>
            <a:pPr algn="just" defTabSz="873209">
              <a:defRPr/>
            </a:pPr>
            <a:endParaRPr lang="en-GB" sz="1100" dirty="0"/>
          </a:p>
          <a:p>
            <a:pPr algn="just"/>
            <a:endParaRPr lang="nl-NL" sz="1100" dirty="0">
              <a:latin typeface="Times New Roman" panose="02020603050405020304" pitchFamily="18" charset="0"/>
              <a:cs typeface="Times New Roman" panose="02020603050405020304" pitchFamily="18" charset="0"/>
            </a:endParaRPr>
          </a:p>
          <a:p>
            <a:pPr algn="just" defTabSz="218995">
              <a:defRPr/>
            </a:pPr>
            <a:r>
              <a:rPr lang="en-US" sz="1050" b="1" dirty="0">
                <a:latin typeface="Times New Roman" panose="02020603050405020304" pitchFamily="18" charset="0"/>
                <a:cs typeface="Times New Roman" panose="02020603050405020304" pitchFamily="18" charset="0"/>
              </a:rPr>
              <a:t> </a:t>
            </a:r>
          </a:p>
        </p:txBody>
      </p:sp>
      <p:sp>
        <p:nvSpPr>
          <p:cNvPr id="2053" name="Rectangle 2568"/>
          <p:cNvSpPr>
            <a:spLocks noChangeArrowheads="1"/>
          </p:cNvSpPr>
          <p:nvPr/>
        </p:nvSpPr>
        <p:spPr bwMode="auto">
          <a:xfrm>
            <a:off x="3489080" y="7996025"/>
            <a:ext cx="3128035" cy="4861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24242" tIns="12120" rIns="24242" bIns="12120">
            <a:spAutoFit/>
          </a:bodyPr>
          <a:lstStyle/>
          <a:p>
            <a:r>
              <a:rPr lang="en-US" sz="1000" dirty="0"/>
              <a:t> </a:t>
            </a:r>
            <a:endParaRPr lang="nl-NL" sz="1000" dirty="0"/>
          </a:p>
          <a:p>
            <a:pPr defTabSz="218995">
              <a:defRPr/>
            </a:pPr>
            <a:endParaRPr lang="en-US" sz="1000" b="1" dirty="0">
              <a:ea typeface="ＭＳ Ｐゴシック" charset="0"/>
            </a:endParaRPr>
          </a:p>
          <a:p>
            <a:pPr defTabSz="218995">
              <a:defRPr/>
            </a:pPr>
            <a:endParaRPr lang="en-US" sz="1000" b="1" dirty="0">
              <a:ea typeface="ＭＳ Ｐゴシック" charset="0"/>
            </a:endParaRPr>
          </a:p>
        </p:txBody>
      </p:sp>
      <p:pic>
        <p:nvPicPr>
          <p:cNvPr id="4101" name="Picture 2601" descr="wereld_kikker"/>
          <p:cNvPicPr>
            <a:picLocks noChangeAspect="1" noChangeArrowheads="1"/>
          </p:cNvPicPr>
          <p:nvPr/>
        </p:nvPicPr>
        <p:blipFill>
          <a:blip r:embed="rId3">
            <a:extLst>
              <a:ext uri="{28A0092B-C50C-407E-A947-70E740481C1C}">
                <a14:useLocalDpi xmlns:a14="http://schemas.microsoft.com/office/drawing/2010/main" val="0"/>
              </a:ext>
            </a:extLst>
          </a:blip>
          <a:srcRect t="16449" b="19524"/>
          <a:stretch>
            <a:fillRect/>
          </a:stretch>
        </p:blipFill>
        <p:spPr bwMode="auto">
          <a:xfrm>
            <a:off x="0" y="1"/>
            <a:ext cx="1539057" cy="125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02" descr="kik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2" y="739471"/>
            <a:ext cx="1466966" cy="63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3"/>
          <p:cNvSpPr>
            <a:spLocks noChangeArrowheads="1"/>
          </p:cNvSpPr>
          <p:nvPr/>
        </p:nvSpPr>
        <p:spPr bwMode="auto">
          <a:xfrm>
            <a:off x="83126" y="-12160"/>
            <a:ext cx="6588582" cy="13910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24242" tIns="12120" rIns="24242" bIns="12120">
            <a:spAutoFit/>
          </a:bodyPr>
          <a:lstStyle/>
          <a:p>
            <a:pPr algn="ctr" defTabSz="207907">
              <a:defRPr/>
            </a:pPr>
            <a:endParaRPr lang="en-US" sz="1000" b="1" dirty="0">
              <a:solidFill>
                <a:srgbClr val="000099"/>
              </a:solidFill>
              <a:latin typeface="Arial" charset="0"/>
              <a:ea typeface="ＭＳ Ｐゴシック" charset="0"/>
            </a:endParaRPr>
          </a:p>
          <a:p>
            <a:pPr algn="ctr"/>
            <a:r>
              <a:rPr lang="en-GB" sz="1300" b="1" dirty="0">
                <a:solidFill>
                  <a:srgbClr val="002060"/>
                </a:solidFill>
                <a:latin typeface="Times New Roman" panose="02020603050405020304" pitchFamily="18" charset="0"/>
                <a:cs typeface="Times New Roman" panose="02020603050405020304" pitchFamily="18" charset="0"/>
              </a:rPr>
              <a:t>INTEGRATION OF PAEDIATRIC PROTON RADIOTHERAPY SERVICES WITH PAEDIATRIC ANAESTHESIA: THE GRONINGEN EXPERIENCE 1 YEAR ON. </a:t>
            </a:r>
          </a:p>
          <a:p>
            <a:pPr algn="r" defTabSz="207907">
              <a:lnSpc>
                <a:spcPct val="110000"/>
              </a:lnSpc>
              <a:defRPr/>
            </a:pPr>
            <a:endParaRPr lang="en-US" sz="900" b="1" dirty="0">
              <a:solidFill>
                <a:srgbClr val="000582"/>
              </a:solidFill>
              <a:latin typeface="Arial" charset="0"/>
              <a:ea typeface="ＭＳ Ｐゴシック" charset="0"/>
            </a:endParaRPr>
          </a:p>
          <a:p>
            <a:pPr algn="ctr" defTabSz="207907">
              <a:lnSpc>
                <a:spcPct val="110000"/>
              </a:lnSpc>
              <a:defRPr/>
            </a:pPr>
            <a:endParaRPr lang="nl-NL" sz="800" b="1" dirty="0">
              <a:solidFill>
                <a:srgbClr val="000582"/>
              </a:solidFill>
              <a:latin typeface="Times New Roman" panose="02020603050405020304" pitchFamily="18" charset="0"/>
              <a:ea typeface="ＭＳ Ｐゴシック" charset="0"/>
              <a:cs typeface="Times New Roman" panose="02020603050405020304" pitchFamily="18" charset="0"/>
            </a:endParaRPr>
          </a:p>
          <a:p>
            <a:pPr algn="ctr" defTabSz="207907">
              <a:lnSpc>
                <a:spcPct val="110000"/>
              </a:lnSpc>
              <a:defRPr/>
            </a:pPr>
            <a:r>
              <a:rPr lang="nl-NL" sz="1100" b="1" dirty="0">
                <a:solidFill>
                  <a:srgbClr val="000582"/>
                </a:solidFill>
                <a:latin typeface="Times New Roman" panose="02020603050405020304" pitchFamily="18" charset="0"/>
                <a:ea typeface="ＭＳ Ｐゴシック" charset="0"/>
                <a:cs typeface="Times New Roman" panose="02020603050405020304" pitchFamily="18" charset="0"/>
              </a:rPr>
              <a:t> ZA Kostense</a:t>
            </a:r>
            <a:r>
              <a:rPr lang="nl-NL" sz="1100" b="1" baseline="30000" dirty="0">
                <a:solidFill>
                  <a:srgbClr val="000582"/>
                </a:solidFill>
                <a:latin typeface="Times New Roman" panose="02020603050405020304" pitchFamily="18" charset="0"/>
                <a:ea typeface="ＭＳ Ｐゴシック" charset="0"/>
                <a:cs typeface="Times New Roman" panose="02020603050405020304" pitchFamily="18" charset="0"/>
              </a:rPr>
              <a:t>1</a:t>
            </a:r>
            <a:r>
              <a:rPr lang="nl-NL" sz="1100" b="1" dirty="0">
                <a:solidFill>
                  <a:srgbClr val="000582"/>
                </a:solidFill>
                <a:latin typeface="Times New Roman" panose="02020603050405020304" pitchFamily="18" charset="0"/>
                <a:ea typeface="ＭＳ Ｐゴシック" charset="0"/>
                <a:cs typeface="Times New Roman" panose="02020603050405020304" pitchFamily="18" charset="0"/>
              </a:rPr>
              <a:t> , JH </a:t>
            </a:r>
            <a:r>
              <a:rPr lang="nl-NL" sz="1100" b="1" dirty="0" smtClean="0">
                <a:solidFill>
                  <a:srgbClr val="000582"/>
                </a:solidFill>
                <a:latin typeface="Times New Roman" panose="02020603050405020304" pitchFamily="18" charset="0"/>
                <a:ea typeface="ＭＳ Ｐゴシック" charset="0"/>
                <a:cs typeface="Times New Roman" panose="02020603050405020304" pitchFamily="18" charset="0"/>
              </a:rPr>
              <a:t>Maduro</a:t>
            </a:r>
            <a:r>
              <a:rPr lang="nl-NL" sz="1100" b="1" baseline="30000" dirty="0" smtClean="0">
                <a:solidFill>
                  <a:srgbClr val="000582"/>
                </a:solidFill>
                <a:latin typeface="Times New Roman" panose="02020603050405020304" pitchFamily="18" charset="0"/>
                <a:ea typeface="ＭＳ Ｐゴシック" charset="0"/>
                <a:cs typeface="Times New Roman" panose="02020603050405020304" pitchFamily="18" charset="0"/>
              </a:rPr>
              <a:t>2</a:t>
            </a:r>
            <a:r>
              <a:rPr lang="nl-NL" sz="1100" b="1" dirty="0" smtClean="0">
                <a:solidFill>
                  <a:srgbClr val="000582"/>
                </a:solidFill>
                <a:latin typeface="Times New Roman" panose="02020603050405020304" pitchFamily="18" charset="0"/>
                <a:ea typeface="ＭＳ Ｐゴシック" charset="0"/>
                <a:cs typeface="Times New Roman" panose="02020603050405020304" pitchFamily="18" charset="0"/>
              </a:rPr>
              <a:t>, </a:t>
            </a:r>
            <a:r>
              <a:rPr lang="nl-NL" sz="1100" b="1" dirty="0">
                <a:solidFill>
                  <a:srgbClr val="000582"/>
                </a:solidFill>
                <a:latin typeface="Times New Roman" panose="02020603050405020304" pitchFamily="18" charset="0"/>
                <a:ea typeface="ＭＳ Ｐゴシック" charset="0"/>
                <a:cs typeface="Times New Roman" panose="02020603050405020304" pitchFamily="18" charset="0"/>
              </a:rPr>
              <a:t>HL van der Weide</a:t>
            </a:r>
            <a:r>
              <a:rPr lang="nl-NL" sz="1100" b="1" baseline="30000" dirty="0">
                <a:solidFill>
                  <a:srgbClr val="000582"/>
                </a:solidFill>
                <a:latin typeface="Times New Roman" panose="02020603050405020304" pitchFamily="18" charset="0"/>
                <a:ea typeface="ＭＳ Ｐゴシック" charset="0"/>
                <a:cs typeface="Times New Roman" panose="02020603050405020304" pitchFamily="18" charset="0"/>
              </a:rPr>
              <a:t>2</a:t>
            </a:r>
            <a:r>
              <a:rPr lang="nl-NL" sz="1100" b="1" dirty="0">
                <a:solidFill>
                  <a:srgbClr val="000582"/>
                </a:solidFill>
                <a:latin typeface="Times New Roman" panose="02020603050405020304" pitchFamily="18" charset="0"/>
                <a:ea typeface="ＭＳ Ｐゴシック" charset="0"/>
                <a:cs typeface="Times New Roman" panose="02020603050405020304" pitchFamily="18" charset="0"/>
              </a:rPr>
              <a:t>, B Molenbuur</a:t>
            </a:r>
            <a:r>
              <a:rPr lang="nl-NL" sz="1100" b="1" baseline="30000" dirty="0">
                <a:solidFill>
                  <a:srgbClr val="000582"/>
                </a:solidFill>
                <a:latin typeface="Times New Roman" panose="02020603050405020304" pitchFamily="18" charset="0"/>
                <a:ea typeface="ＭＳ Ｐゴシック" charset="0"/>
                <a:cs typeface="Times New Roman" panose="02020603050405020304" pitchFamily="18" charset="0"/>
              </a:rPr>
              <a:t>1</a:t>
            </a:r>
            <a:endParaRPr lang="en-US" sz="1100" baseline="30000" dirty="0">
              <a:solidFill>
                <a:srgbClr val="000582"/>
              </a:solidFill>
              <a:latin typeface="Times New Roman" panose="02020603050405020304" pitchFamily="18" charset="0"/>
              <a:ea typeface="ＭＳ Ｐゴシック" charset="0"/>
              <a:cs typeface="Times New Roman" panose="02020603050405020304" pitchFamily="18" charset="0"/>
            </a:endParaRPr>
          </a:p>
          <a:p>
            <a:pPr algn="ctr" defTabSz="207907">
              <a:lnSpc>
                <a:spcPct val="110000"/>
              </a:lnSpc>
              <a:defRPr/>
            </a:pPr>
            <a:r>
              <a:rPr lang="en-US" sz="1000" b="1" i="1" baseline="30000" dirty="0">
                <a:solidFill>
                  <a:srgbClr val="000582"/>
                </a:solidFill>
                <a:latin typeface="Times New Roman" panose="02020603050405020304" pitchFamily="18" charset="0"/>
                <a:ea typeface="ＭＳ Ｐゴシック" charset="0"/>
                <a:cs typeface="Times New Roman" panose="02020603050405020304" pitchFamily="18" charset="0"/>
              </a:rPr>
              <a:t>1</a:t>
            </a:r>
            <a:r>
              <a:rPr lang="en-US" sz="1000" b="1" i="1" dirty="0">
                <a:solidFill>
                  <a:srgbClr val="000582"/>
                </a:solidFill>
                <a:latin typeface="Times New Roman" panose="02020603050405020304" pitchFamily="18" charset="0"/>
                <a:ea typeface="ＭＳ Ｐゴシック" charset="0"/>
                <a:cs typeface="Times New Roman" panose="02020603050405020304" pitchFamily="18" charset="0"/>
              </a:rPr>
              <a:t>Department of </a:t>
            </a:r>
            <a:r>
              <a:rPr lang="en-US" sz="1000" b="1" i="1" dirty="0" err="1">
                <a:solidFill>
                  <a:srgbClr val="000582"/>
                </a:solidFill>
                <a:latin typeface="Times New Roman" panose="02020603050405020304" pitchFamily="18" charset="0"/>
                <a:ea typeface="ＭＳ Ｐゴシック" charset="0"/>
                <a:cs typeface="Times New Roman" panose="02020603050405020304" pitchFamily="18" charset="0"/>
              </a:rPr>
              <a:t>Anaesthesia</a:t>
            </a:r>
            <a:r>
              <a:rPr lang="en-US" sz="1000" b="1" i="1" dirty="0">
                <a:solidFill>
                  <a:srgbClr val="000582"/>
                </a:solidFill>
                <a:latin typeface="Times New Roman" panose="02020603050405020304" pitchFamily="18" charset="0"/>
                <a:ea typeface="ＭＳ Ｐゴシック" charset="0"/>
                <a:cs typeface="Times New Roman" panose="02020603050405020304" pitchFamily="18" charset="0"/>
              </a:rPr>
              <a:t>,</a:t>
            </a:r>
            <a:r>
              <a:rPr lang="nl-NL" sz="1000" b="1" baseline="30000" dirty="0">
                <a:solidFill>
                  <a:srgbClr val="000582"/>
                </a:solidFill>
                <a:latin typeface="Times New Roman" panose="02020603050405020304" pitchFamily="18" charset="0"/>
                <a:ea typeface="ＭＳ Ｐゴシック" charset="0"/>
                <a:cs typeface="Times New Roman" panose="02020603050405020304" pitchFamily="18" charset="0"/>
              </a:rPr>
              <a:t> 2</a:t>
            </a:r>
            <a:r>
              <a:rPr lang="en-US" sz="1000" b="1" i="1" dirty="0">
                <a:solidFill>
                  <a:srgbClr val="000582"/>
                </a:solidFill>
                <a:latin typeface="Times New Roman" panose="02020603050405020304" pitchFamily="18" charset="0"/>
                <a:ea typeface="ＭＳ Ｐゴシック" charset="0"/>
                <a:cs typeface="Times New Roman" panose="02020603050405020304" pitchFamily="18" charset="0"/>
              </a:rPr>
              <a:t>Department of Radiotherapy</a:t>
            </a:r>
          </a:p>
          <a:p>
            <a:pPr algn="ctr" defTabSz="207907">
              <a:lnSpc>
                <a:spcPct val="110000"/>
              </a:lnSpc>
              <a:defRPr/>
            </a:pPr>
            <a:r>
              <a:rPr lang="en-US" sz="1000" b="1" i="1" dirty="0">
                <a:solidFill>
                  <a:srgbClr val="000582"/>
                </a:solidFill>
                <a:latin typeface="Times New Roman" panose="02020603050405020304" pitchFamily="18" charset="0"/>
                <a:ea typeface="ＭＳ Ｐゴシック" charset="0"/>
                <a:cs typeface="Times New Roman" panose="02020603050405020304" pitchFamily="18" charset="0"/>
              </a:rPr>
              <a:t> University Medical Centre Groningen, The Netherlands</a:t>
            </a:r>
          </a:p>
        </p:txBody>
      </p:sp>
      <p:sp>
        <p:nvSpPr>
          <p:cNvPr id="2058" name="Line 2567"/>
          <p:cNvSpPr>
            <a:spLocks noChangeShapeType="1"/>
          </p:cNvSpPr>
          <p:nvPr/>
        </p:nvSpPr>
        <p:spPr bwMode="auto">
          <a:xfrm>
            <a:off x="1079398" y="650440"/>
            <a:ext cx="4614316" cy="0"/>
          </a:xfrm>
          <a:prstGeom prst="line">
            <a:avLst/>
          </a:prstGeom>
          <a:noFill/>
          <a:ln w="28575">
            <a:solidFill>
              <a:srgbClr val="0014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9836" tIns="39918" rIns="79836" bIns="39918" anchor="ctr"/>
          <a:lstStyle/>
          <a:p>
            <a:pPr>
              <a:defRPr/>
            </a:pPr>
            <a:endParaRPr lang="nl-NL"/>
          </a:p>
        </p:txBody>
      </p:sp>
      <p:sp>
        <p:nvSpPr>
          <p:cNvPr id="2059" name="Rectangle 2607"/>
          <p:cNvSpPr>
            <a:spLocks noChangeArrowheads="1"/>
          </p:cNvSpPr>
          <p:nvPr/>
        </p:nvSpPr>
        <p:spPr bwMode="auto">
          <a:xfrm>
            <a:off x="222289" y="2737783"/>
            <a:ext cx="3022484" cy="634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79836" tIns="39918" rIns="79836" bIns="39918">
            <a:spAutoFit/>
          </a:bodyPr>
          <a:lstStyle/>
          <a:p>
            <a:pPr algn="just" defTabSz="873209">
              <a:defRPr/>
            </a:pPr>
            <a:endParaRPr lang="en-GB" dirty="0"/>
          </a:p>
          <a:p>
            <a:pPr algn="just" defTabSz="873209">
              <a:defRPr/>
            </a:pPr>
            <a:r>
              <a:rPr lang="en-GB" altLang="zh-CN" dirty="0">
                <a:ea typeface="SimSun" charset="0"/>
                <a:cs typeface="SimSun" charset="0"/>
              </a:rPr>
              <a:t>                                                          </a:t>
            </a:r>
            <a:endParaRPr lang="en-US" dirty="0">
              <a:ea typeface="SimSun" charset="0"/>
              <a:cs typeface="SimSun" charset="0"/>
            </a:endParaRP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789" b="8198"/>
          <a:stretch/>
        </p:blipFill>
        <p:spPr bwMode="auto">
          <a:xfrm>
            <a:off x="3489080" y="1707359"/>
            <a:ext cx="2970695" cy="196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3377417" y="4059486"/>
            <a:ext cx="3330114" cy="5497483"/>
          </a:xfrm>
          <a:prstGeom prst="rect">
            <a:avLst/>
          </a:prstGeom>
          <a:noFill/>
        </p:spPr>
        <p:txBody>
          <a:bodyPr wrap="square" lIns="79836" tIns="39918" rIns="79836" bIns="39918" rtlCol="0">
            <a:spAutoFit/>
          </a:bodyPr>
          <a:lstStyle/>
          <a:p>
            <a:pPr algn="just"/>
            <a:r>
              <a:rPr lang="en-GB" sz="1100" dirty="0">
                <a:latin typeface="Times New Roman" panose="02020603050405020304" pitchFamily="18" charset="0"/>
                <a:cs typeface="Times New Roman" panose="02020603050405020304" pitchFamily="18" charset="0"/>
              </a:rPr>
              <a:t>staff required to conduct the programme. A test run was carried out prior to the start. All paediatric oncology patients in the Netherland referred for proton therapy under general anaesthesia could start their treatment without delay. </a:t>
            </a:r>
          </a:p>
          <a:p>
            <a:pPr algn="just"/>
            <a:endParaRPr lang="en-GB" sz="1100" dirty="0">
              <a:latin typeface="Times New Roman" panose="02020603050405020304" pitchFamily="18" charset="0"/>
              <a:cs typeface="Times New Roman" panose="02020603050405020304" pitchFamily="18" charset="0"/>
            </a:endParaRPr>
          </a:p>
          <a:p>
            <a:pPr algn="just"/>
            <a:endParaRPr lang="en-GB" sz="1100" dirty="0">
              <a:latin typeface="Times New Roman" panose="02020603050405020304" pitchFamily="18" charset="0"/>
              <a:cs typeface="Times New Roman" panose="02020603050405020304" pitchFamily="18" charset="0"/>
            </a:endParaRPr>
          </a:p>
          <a:p>
            <a:pPr algn="just"/>
            <a:endParaRPr lang="en-GB" sz="1100" dirty="0">
              <a:latin typeface="Times New Roman" panose="02020603050405020304" pitchFamily="18" charset="0"/>
              <a:cs typeface="Times New Roman" panose="02020603050405020304" pitchFamily="18" charset="0"/>
            </a:endParaRPr>
          </a:p>
          <a:p>
            <a:pPr algn="just"/>
            <a:endParaRPr lang="en-GB" sz="1100"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1100" b="1" dirty="0">
              <a:latin typeface="Times New Roman" panose="02020603050405020304" pitchFamily="18" charset="0"/>
              <a:cs typeface="Times New Roman" panose="02020603050405020304" pitchFamily="18" charset="0"/>
            </a:endParaRPr>
          </a:p>
          <a:p>
            <a:pPr algn="just"/>
            <a:endParaRPr lang="en-GB" sz="900" b="1" dirty="0">
              <a:latin typeface="Times New Roman" panose="02020603050405020304" pitchFamily="18" charset="0"/>
              <a:cs typeface="Times New Roman" panose="02020603050405020304" pitchFamily="18" charset="0"/>
            </a:endParaRPr>
          </a:p>
          <a:p>
            <a:pPr algn="just"/>
            <a:r>
              <a:rPr lang="en-GB" sz="1100" b="1" dirty="0">
                <a:latin typeface="Times New Roman" panose="02020603050405020304" pitchFamily="18" charset="0"/>
                <a:cs typeface="Times New Roman" panose="02020603050405020304" pitchFamily="18" charset="0"/>
              </a:rPr>
              <a:t>Conclusion</a:t>
            </a:r>
            <a:endParaRPr lang="nl-NL" sz="1100" dirty="0">
              <a:latin typeface="Times New Roman" panose="02020603050405020304" pitchFamily="18" charset="0"/>
              <a:cs typeface="Times New Roman" panose="02020603050405020304" pitchFamily="18" charset="0"/>
            </a:endParaRPr>
          </a:p>
          <a:p>
            <a:pPr algn="just"/>
            <a:r>
              <a:rPr lang="en-GB" sz="1100" dirty="0">
                <a:latin typeface="Times New Roman" panose="02020603050405020304" pitchFamily="18" charset="0"/>
                <a:cs typeface="Times New Roman" panose="02020603050405020304" pitchFamily="18" charset="0"/>
              </a:rPr>
              <a:t>Our one year experience has shown that the direct integration and consolidation of  paediatric anaesthesia team into the proton centre allowed a smooth  delivery of proton therapy in paediatric oncology patients. </a:t>
            </a:r>
          </a:p>
          <a:p>
            <a:endParaRPr lang="en-GB" sz="1100" b="1" dirty="0">
              <a:latin typeface="Times New Roman" panose="02020603050405020304" pitchFamily="18" charset="0"/>
              <a:cs typeface="Times New Roman" panose="02020603050405020304" pitchFamily="18" charset="0"/>
            </a:endParaRPr>
          </a:p>
          <a:p>
            <a:pPr algn="just"/>
            <a:endParaRPr lang="nl-NL" sz="1100" dirty="0">
              <a:latin typeface="Times New Roman" panose="02020603050405020304" pitchFamily="18" charset="0"/>
              <a:cs typeface="Times New Roman" panose="02020603050405020304" pitchFamily="18" charset="0"/>
            </a:endParaRPr>
          </a:p>
          <a:p>
            <a:endParaRPr lang="nl-NL" sz="1100" dirty="0">
              <a:latin typeface="Times New Roman" panose="02020603050405020304" pitchFamily="18" charset="0"/>
              <a:cs typeface="Times New Roman" panose="02020603050405020304" pitchFamily="18" charset="0"/>
            </a:endParaRPr>
          </a:p>
          <a:p>
            <a:pPr algn="just"/>
            <a:endParaRPr lang="nl-NL" sz="1100" dirty="0">
              <a:latin typeface="Times New Roman" panose="02020603050405020304" pitchFamily="18" charset="0"/>
              <a:cs typeface="Times New Roman" panose="02020603050405020304" pitchFamily="18" charset="0"/>
            </a:endParaRPr>
          </a:p>
        </p:txBody>
      </p:sp>
      <p:sp>
        <p:nvSpPr>
          <p:cNvPr id="6" name="Tekstvak 5"/>
          <p:cNvSpPr txBox="1"/>
          <p:nvPr/>
        </p:nvSpPr>
        <p:spPr>
          <a:xfrm>
            <a:off x="3386556" y="3644154"/>
            <a:ext cx="2945037" cy="338554"/>
          </a:xfrm>
          <a:prstGeom prst="rect">
            <a:avLst/>
          </a:prstGeom>
          <a:noFill/>
        </p:spPr>
        <p:txBody>
          <a:bodyPr wrap="none" rtlCol="0">
            <a:spAutoFit/>
          </a:bodyPr>
          <a:lstStyle/>
          <a:p>
            <a:r>
              <a:rPr lang="en-GB" sz="800" b="1" dirty="0">
                <a:latin typeface="Times New Roman" panose="02020603050405020304" pitchFamily="18" charset="0"/>
                <a:cs typeface="Times New Roman" panose="02020603050405020304" pitchFamily="18" charset="0"/>
              </a:rPr>
              <a:t>Picture 1 The current layout of the GPTC in combination with </a:t>
            </a:r>
          </a:p>
          <a:p>
            <a:r>
              <a:rPr lang="en-GB" sz="800" b="1" dirty="0">
                <a:latin typeface="Times New Roman" panose="02020603050405020304" pitchFamily="18" charset="0"/>
                <a:cs typeface="Times New Roman" panose="02020603050405020304" pitchFamily="18" charset="0"/>
              </a:rPr>
              <a:t>general anaesthesia</a:t>
            </a:r>
            <a:endParaRPr lang="nl-NL" sz="8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C4E8F709-D37B-4D0C-B7EE-38D25F46EBEF}"/>
              </a:ext>
            </a:extLst>
          </p:cNvPr>
          <p:cNvGraphicFramePr>
            <a:graphicFrameLocks noGrp="1"/>
          </p:cNvGraphicFramePr>
          <p:nvPr>
            <p:extLst>
              <p:ext uri="{D42A27DB-BD31-4B8C-83A1-F6EECF244321}">
                <p14:modId xmlns:p14="http://schemas.microsoft.com/office/powerpoint/2010/main" val="1927641821"/>
              </p:ext>
            </p:extLst>
          </p:nvPr>
        </p:nvGraphicFramePr>
        <p:xfrm>
          <a:off x="3439661" y="5019705"/>
          <a:ext cx="3231595" cy="2383122"/>
        </p:xfrm>
        <a:graphic>
          <a:graphicData uri="http://schemas.openxmlformats.org/drawingml/2006/table">
            <a:tbl>
              <a:tblPr firstRow="1" firstCol="1" bandRow="1"/>
              <a:tblGrid>
                <a:gridCol w="1801825">
                  <a:extLst>
                    <a:ext uri="{9D8B030D-6E8A-4147-A177-3AD203B41FA5}">
                      <a16:colId xmlns:a16="http://schemas.microsoft.com/office/drawing/2014/main" xmlns="" val="1823272437"/>
                    </a:ext>
                  </a:extLst>
                </a:gridCol>
                <a:gridCol w="1429770">
                  <a:extLst>
                    <a:ext uri="{9D8B030D-6E8A-4147-A177-3AD203B41FA5}">
                      <a16:colId xmlns:a16="http://schemas.microsoft.com/office/drawing/2014/main" xmlns="" val="1282075986"/>
                    </a:ext>
                  </a:extLst>
                </a:gridCol>
              </a:tblGrid>
              <a:tr h="0">
                <a:tc>
                  <a:txBody>
                    <a:bodyPr/>
                    <a:lstStyle/>
                    <a:p>
                      <a:pPr>
                        <a:lnSpc>
                          <a:spcPts val="1475"/>
                        </a:lnSpc>
                        <a:spcAft>
                          <a:spcPts val="0"/>
                        </a:spcAft>
                      </a:pPr>
                      <a:r>
                        <a:rPr lang="nl-NL" sz="1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a:t>
                      </a: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a:t>
                      </a:r>
                      <a:r>
                        <a:rPr lang="nl-NL" sz="1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F8F"/>
                    </a:solidFill>
                  </a:tcPr>
                </a:tc>
                <a:tc>
                  <a:txBody>
                    <a:bodyPr/>
                    <a:lstStyle/>
                    <a:p>
                      <a:pPr algn="just">
                        <a:lnSpc>
                          <a:spcPts val="1475"/>
                        </a:lnSpc>
                        <a:spcAft>
                          <a:spcPts val="0"/>
                        </a:spcAft>
                      </a:pP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72448275"/>
                  </a:ext>
                </a:extLst>
              </a:tr>
              <a:tr h="185103">
                <a:tc>
                  <a:txBody>
                    <a:bodyPr/>
                    <a:lstStyle/>
                    <a:p>
                      <a:pPr>
                        <a:lnSpc>
                          <a:spcPts val="1475"/>
                        </a:lnSpc>
                        <a:spcAft>
                          <a:spcPts val="0"/>
                        </a:spcAft>
                      </a:pP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r>
                        <a:rPr lang="nl-NL" sz="1000"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F8F"/>
                    </a:solidFill>
                  </a:tcPr>
                </a:tc>
                <a:tc>
                  <a:txBody>
                    <a:bodyPr/>
                    <a:lstStyle/>
                    <a:p>
                      <a:pPr algn="just">
                        <a:lnSpc>
                          <a:spcPts val="1475"/>
                        </a:lnSpc>
                        <a:spcAft>
                          <a:spcPts val="0"/>
                        </a:spcAft>
                      </a:pP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3391735883"/>
                  </a:ext>
                </a:extLst>
              </a:tr>
              <a:tr h="185103">
                <a:tc>
                  <a:txBody>
                    <a:bodyPr/>
                    <a:lstStyle/>
                    <a:p>
                      <a:pPr>
                        <a:lnSpc>
                          <a:spcPts val="1475"/>
                        </a:lnSpc>
                        <a:spcAft>
                          <a:spcPts val="0"/>
                        </a:spcAft>
                      </a:pPr>
                      <a:r>
                        <a:rPr lang="nl-NL"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Weight (mean)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F8F"/>
                    </a:solidFill>
                  </a:tcPr>
                </a:tc>
                <a:tc>
                  <a:txBody>
                    <a:bodyPr/>
                    <a:lstStyle/>
                    <a:p>
                      <a:pPr algn="just">
                        <a:lnSpc>
                          <a:spcPts val="1475"/>
                        </a:lnSpc>
                        <a:spcAft>
                          <a:spcPts val="0"/>
                        </a:spcAft>
                      </a:pP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 kg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1763781539"/>
                  </a:ext>
                </a:extLst>
              </a:tr>
              <a:tr h="185103">
                <a:tc rowSpan="2">
                  <a:txBody>
                    <a:bodyPr/>
                    <a:lstStyle/>
                    <a:p>
                      <a:pPr>
                        <a:lnSpc>
                          <a:spcPts val="1475"/>
                        </a:lnSpc>
                        <a:spcAft>
                          <a:spcPts val="0"/>
                        </a:spcAft>
                      </a:pP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F8F"/>
                    </a:solidFill>
                  </a:tcPr>
                </a:tc>
                <a:tc>
                  <a:txBody>
                    <a:bodyPr/>
                    <a:lstStyle/>
                    <a:p>
                      <a:pPr algn="just">
                        <a:lnSpc>
                          <a:spcPts val="1475"/>
                        </a:lnSpc>
                        <a:spcAft>
                          <a:spcPts val="0"/>
                        </a:spcAft>
                      </a:pP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Female 65%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2523475315"/>
                  </a:ext>
                </a:extLst>
              </a:tr>
              <a:tr h="185103">
                <a:tc vMerge="1">
                  <a:txBody>
                    <a:bodyPr/>
                    <a:lstStyle/>
                    <a:p>
                      <a:endParaRPr lang="en-GB"/>
                    </a:p>
                  </a:txBody>
                  <a:tcPr/>
                </a:tc>
                <a:tc>
                  <a:txBody>
                    <a:bodyPr/>
                    <a:lstStyle/>
                    <a:p>
                      <a:pPr algn="just">
                        <a:lnSpc>
                          <a:spcPts val="1470"/>
                        </a:lnSpc>
                        <a:spcAft>
                          <a:spcPts val="0"/>
                        </a:spcAft>
                      </a:pPr>
                      <a:r>
                        <a:rPr lang="nl-NL"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 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3717787153"/>
                  </a:ext>
                </a:extLst>
              </a:tr>
              <a:tr h="179670">
                <a:tc rowSpan="7">
                  <a:txBody>
                    <a:bodyPr/>
                    <a:lstStyle/>
                    <a:p>
                      <a:pPr>
                        <a:lnSpc>
                          <a:spcPts val="1475"/>
                        </a:lnSpc>
                        <a:spcAft>
                          <a:spcPts val="0"/>
                        </a:spcAft>
                      </a:pP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Tumours</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F8F"/>
                    </a:solidFill>
                  </a:tcPr>
                </a:tc>
                <a:tc>
                  <a:txBody>
                    <a:bodyPr/>
                    <a:lstStyle/>
                    <a:p>
                      <a:pPr algn="just">
                        <a:lnSpc>
                          <a:spcPct val="107000"/>
                        </a:lnSpc>
                        <a:spcAft>
                          <a:spcPts val="0"/>
                        </a:spcAft>
                      </a:pPr>
                      <a:r>
                        <a:rPr lang="nl-NL" sz="1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Medullablastoma</a:t>
                      </a: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2051771798"/>
                  </a:ext>
                </a:extLst>
              </a:tr>
              <a:tr h="164529">
                <a:tc vMerge="1">
                  <a:txBody>
                    <a:bodyPr/>
                    <a:lstStyle/>
                    <a:p>
                      <a:endParaRPr lang="en-GB"/>
                    </a:p>
                  </a:txBody>
                  <a:tcPr/>
                </a:tc>
                <a:tc>
                  <a:txBody>
                    <a:bodyPr/>
                    <a:lstStyle/>
                    <a:p>
                      <a:pPr algn="just">
                        <a:lnSpc>
                          <a:spcPct val="107000"/>
                        </a:lnSpc>
                        <a:spcAft>
                          <a:spcPts val="0"/>
                        </a:spcAft>
                      </a:pPr>
                      <a:r>
                        <a:rPr lang="nl-NL" sz="1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Ependymoma</a:t>
                      </a: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2110623506"/>
                  </a:ext>
                </a:extLst>
              </a:tr>
              <a:tr h="164529">
                <a:tc vMerge="1">
                  <a:txBody>
                    <a:bodyPr/>
                    <a:lstStyle/>
                    <a:p>
                      <a:endParaRPr lang="en-GB"/>
                    </a:p>
                  </a:txBody>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ATRT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2155773428"/>
                  </a:ext>
                </a:extLst>
              </a:tr>
              <a:tr h="164529">
                <a:tc vMerge="1">
                  <a:txBody>
                    <a:bodyPr/>
                    <a:lstStyle/>
                    <a:p>
                      <a:endParaRPr lang="en-GB"/>
                    </a:p>
                  </a:txBody>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Ewing </a:t>
                      </a: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sarcoma</a:t>
                      </a:r>
                      <a:r>
                        <a:rPr lang="nl-NL" sz="1000"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1380592928"/>
                  </a:ext>
                </a:extLst>
              </a:tr>
              <a:tr h="164529">
                <a:tc vMerge="1">
                  <a:txBody>
                    <a:bodyPr/>
                    <a:lstStyle/>
                    <a:p>
                      <a:endParaRPr lang="en-GB"/>
                    </a:p>
                  </a:txBody>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Medullo-epithelioma</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2613100351"/>
                  </a:ext>
                </a:extLst>
              </a:tr>
              <a:tr h="164529">
                <a:tc vMerge="1">
                  <a:txBody>
                    <a:bodyPr/>
                    <a:lstStyle/>
                    <a:p>
                      <a:endParaRPr lang="en-GB"/>
                    </a:p>
                  </a:txBody>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Melanoma</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3462999633"/>
                  </a:ext>
                </a:extLst>
              </a:tr>
              <a:tr h="164529">
                <a:tc vMerge="1">
                  <a:txBody>
                    <a:bodyPr/>
                    <a:lstStyle/>
                    <a:p>
                      <a:endParaRPr lang="en-GB"/>
                    </a:p>
                  </a:txBody>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nl-NL" sz="1000"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Rhabdomyosarcoma</a:t>
                      </a:r>
                      <a:r>
                        <a:rPr lang="nl-NL"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4184510178"/>
                  </a:ext>
                </a:extLst>
              </a:tr>
              <a:tr h="185103">
                <a:tc>
                  <a:txBody>
                    <a:bodyPr/>
                    <a:lstStyle/>
                    <a:p>
                      <a:pPr>
                        <a:lnSpc>
                          <a:spcPts val="1475"/>
                        </a:lnSpc>
                        <a:spcAft>
                          <a:spcPts val="0"/>
                        </a:spcAft>
                      </a:pPr>
                      <a:r>
                        <a:rPr lang="en-GB"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fractions </a:t>
                      </a:r>
                      <a:r>
                        <a:rPr lang="en-GB" sz="10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 child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F8F"/>
                    </a:solidFill>
                  </a:tcPr>
                </a:tc>
                <a:tc>
                  <a:txBody>
                    <a:bodyPr/>
                    <a:lstStyle/>
                    <a:p>
                      <a:pPr algn="just">
                        <a:lnSpc>
                          <a:spcPts val="1475"/>
                        </a:lnSpc>
                        <a:spcAft>
                          <a:spcPts val="0"/>
                        </a:spcAft>
                      </a:pPr>
                      <a:r>
                        <a:rPr lang="nl-NL" sz="1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CC"/>
                    </a:solidFill>
                  </a:tcPr>
                </a:tc>
                <a:extLst>
                  <a:ext uri="{0D108BD9-81ED-4DB2-BD59-A6C34878D82A}">
                    <a16:rowId xmlns:a16="http://schemas.microsoft.com/office/drawing/2014/main" xmlns="" val="2708279436"/>
                  </a:ext>
                </a:extLst>
              </a:tr>
            </a:tbl>
          </a:graphicData>
        </a:graphic>
      </p:graphicFrame>
      <p:sp>
        <p:nvSpPr>
          <p:cNvPr id="17" name="Tekstvak 5">
            <a:extLst>
              <a:ext uri="{FF2B5EF4-FFF2-40B4-BE49-F238E27FC236}">
                <a16:creationId xmlns:a16="http://schemas.microsoft.com/office/drawing/2014/main" xmlns="" id="{A7D61C5D-3A08-49A9-AAD9-6FCB749B0082}"/>
              </a:ext>
            </a:extLst>
          </p:cNvPr>
          <p:cNvSpPr txBox="1"/>
          <p:nvPr/>
        </p:nvSpPr>
        <p:spPr>
          <a:xfrm>
            <a:off x="3386556" y="7396449"/>
            <a:ext cx="3285637" cy="338554"/>
          </a:xfrm>
          <a:prstGeom prst="rect">
            <a:avLst/>
          </a:prstGeom>
          <a:noFill/>
        </p:spPr>
        <p:txBody>
          <a:bodyPr wrap="square" rtlCol="0">
            <a:spAutoFit/>
          </a:bodyPr>
          <a:lstStyle/>
          <a:p>
            <a:r>
              <a:rPr lang="en-GB" sz="800" b="1" dirty="0">
                <a:latin typeface="Times New Roman" panose="02020603050405020304" pitchFamily="18" charset="0"/>
                <a:cs typeface="Times New Roman" panose="02020603050405020304" pitchFamily="18" charset="0"/>
              </a:rPr>
              <a:t>Table 1 Patient characteristics under GA between 01/03/2018-01/03/2019</a:t>
            </a:r>
          </a:p>
        </p:txBody>
      </p:sp>
    </p:spTree>
    <p:extLst>
      <p:ext uri="{BB962C8B-B14F-4D97-AF65-F5344CB8AC3E}">
        <p14:creationId xmlns:p14="http://schemas.microsoft.com/office/powerpoint/2010/main" val="42334845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Diavoorstelling (4:3)</PresentationFormat>
  <Paragraphs>65</Paragraphs>
  <Slides>1</Slides>
  <Notes>1</Notes>
  <HiddenSlides>0</HiddenSlides>
  <MMClips>0</MMClips>
  <ScaleCrop>false</ScaleCrop>
  <HeadingPairs>
    <vt:vector size="4" baseType="variant">
      <vt:variant>
        <vt:lpstr>Thema</vt:lpstr>
      </vt:variant>
      <vt:variant>
        <vt:i4>1</vt:i4>
      </vt:variant>
      <vt:variant>
        <vt:lpstr>Diatitels</vt:lpstr>
      </vt:variant>
      <vt:variant>
        <vt:i4>1</vt:i4>
      </vt:variant>
    </vt:vector>
  </HeadingPairs>
  <TitlesOfParts>
    <vt:vector size="2" baseType="lpstr">
      <vt:lpstr>Office-thema</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Rinze Zwanenburg</dc:creator>
  <cp:lastModifiedBy>Kostense, ZA </cp:lastModifiedBy>
  <cp:revision>67</cp:revision>
  <dcterms:created xsi:type="dcterms:W3CDTF">2019-05-13T13:18:49Z</dcterms:created>
  <dcterms:modified xsi:type="dcterms:W3CDTF">2019-06-13T09:58:11Z</dcterms:modified>
</cp:coreProperties>
</file>