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6858000" cy="9144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CCFF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20" d="100"/>
          <a:sy n="120" d="100"/>
        </p:scale>
        <p:origin x="-2466" y="-84"/>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4C0DAC-5191-DB4A-B560-D30BBB80EF7C}" type="datetimeFigureOut">
              <a:rPr lang="nl-NL" smtClean="0"/>
              <a:t>27-5-2019</a:t>
            </a:fld>
            <a:endParaRPr lang="nl-NL"/>
          </a:p>
        </p:txBody>
      </p:sp>
      <p:sp>
        <p:nvSpPr>
          <p:cNvPr id="4" name="Tijdelijke aanduiding voor dia-afbeelding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CE21A2-B479-CE41-BBF9-CC369154C9BC}" type="slidenum">
              <a:rPr lang="nl-NL" smtClean="0"/>
              <a:t>‹nr.›</a:t>
            </a:fld>
            <a:endParaRPr lang="nl-NL"/>
          </a:p>
        </p:txBody>
      </p:sp>
    </p:spTree>
    <p:extLst>
      <p:ext uri="{BB962C8B-B14F-4D97-AF65-F5344CB8AC3E}">
        <p14:creationId xmlns:p14="http://schemas.microsoft.com/office/powerpoint/2010/main" val="42317214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nl-NL" dirty="0">
              <a:latin typeface="Arial" charset="0"/>
              <a:ea typeface="ＭＳ Ｐゴシック"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514350" y="2840568"/>
            <a:ext cx="5829300" cy="1960033"/>
          </a:xfrm>
        </p:spPr>
        <p:txBody>
          <a:bodyPr/>
          <a:lstStyle/>
          <a:p>
            <a:r>
              <a:rPr lang="nl-NL" smtClean="0"/>
              <a:t>Titelstijl van model bewerken</a:t>
            </a:r>
            <a:endParaRPr lang="nl-NL"/>
          </a:p>
        </p:txBody>
      </p:sp>
      <p:sp>
        <p:nvSpPr>
          <p:cNvPr id="3" name="Subtitel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B8A992DB-ECB6-D840-817A-B00B2CD887F4}" type="datetimeFigureOut">
              <a:rPr lang="nl-NL" smtClean="0"/>
              <a:t>27-5-2019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2B5759B-2CA5-DF45-B8C5-319CF0AB2715}" type="slidenum">
              <a:rPr lang="nl-NL" smtClean="0"/>
              <a:t>‹nr.›</a:t>
            </a:fld>
            <a:endParaRPr lang="nl-NL"/>
          </a:p>
        </p:txBody>
      </p:sp>
    </p:spTree>
    <p:extLst>
      <p:ext uri="{BB962C8B-B14F-4D97-AF65-F5344CB8AC3E}">
        <p14:creationId xmlns:p14="http://schemas.microsoft.com/office/powerpoint/2010/main" val="557136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8A992DB-ECB6-D840-817A-B00B2CD887F4}" type="datetimeFigureOut">
              <a:rPr lang="nl-NL" smtClean="0"/>
              <a:t>27-5-2019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2B5759B-2CA5-DF45-B8C5-319CF0AB2715}" type="slidenum">
              <a:rPr lang="nl-NL" smtClean="0"/>
              <a:t>‹nr.›</a:t>
            </a:fld>
            <a:endParaRPr lang="nl-NL"/>
          </a:p>
        </p:txBody>
      </p:sp>
    </p:spTree>
    <p:extLst>
      <p:ext uri="{BB962C8B-B14F-4D97-AF65-F5344CB8AC3E}">
        <p14:creationId xmlns:p14="http://schemas.microsoft.com/office/powerpoint/2010/main" val="749894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3729037" y="488951"/>
            <a:ext cx="1157288" cy="10401300"/>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257175" y="488951"/>
            <a:ext cx="3357563" cy="10401300"/>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8A992DB-ECB6-D840-817A-B00B2CD887F4}" type="datetimeFigureOut">
              <a:rPr lang="nl-NL" smtClean="0"/>
              <a:t>27-5-2019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2B5759B-2CA5-DF45-B8C5-319CF0AB2715}" type="slidenum">
              <a:rPr lang="nl-NL" smtClean="0"/>
              <a:t>‹nr.›</a:t>
            </a:fld>
            <a:endParaRPr lang="nl-NL"/>
          </a:p>
        </p:txBody>
      </p:sp>
    </p:spTree>
    <p:extLst>
      <p:ext uri="{BB962C8B-B14F-4D97-AF65-F5344CB8AC3E}">
        <p14:creationId xmlns:p14="http://schemas.microsoft.com/office/powerpoint/2010/main" val="2099659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8A992DB-ECB6-D840-817A-B00B2CD887F4}" type="datetimeFigureOut">
              <a:rPr lang="nl-NL" smtClean="0"/>
              <a:t>27-5-2019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2B5759B-2CA5-DF45-B8C5-319CF0AB2715}" type="slidenum">
              <a:rPr lang="nl-NL" smtClean="0"/>
              <a:t>‹nr.›</a:t>
            </a:fld>
            <a:endParaRPr lang="nl-NL"/>
          </a:p>
        </p:txBody>
      </p:sp>
    </p:spTree>
    <p:extLst>
      <p:ext uri="{BB962C8B-B14F-4D97-AF65-F5344CB8AC3E}">
        <p14:creationId xmlns:p14="http://schemas.microsoft.com/office/powerpoint/2010/main" val="438280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541735" y="5875867"/>
            <a:ext cx="5829300" cy="1816100"/>
          </a:xfrm>
        </p:spPr>
        <p:txBody>
          <a:bodyPr anchor="t"/>
          <a:lstStyle>
            <a:lvl1pPr algn="l">
              <a:defRPr sz="4000" b="1" cap="all"/>
            </a:lvl1pPr>
          </a:lstStyle>
          <a:p>
            <a:r>
              <a:rPr lang="nl-NL" smtClean="0"/>
              <a:t>Titelstijl van model bewerken</a:t>
            </a:r>
            <a:endParaRPr lang="nl-NL"/>
          </a:p>
        </p:txBody>
      </p:sp>
      <p:sp>
        <p:nvSpPr>
          <p:cNvPr id="3" name="Tijdelijke aanduiding voor tekst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Tijdelijke aanduiding voor datum 3"/>
          <p:cNvSpPr>
            <a:spLocks noGrp="1"/>
          </p:cNvSpPr>
          <p:nvPr>
            <p:ph type="dt" sz="half" idx="10"/>
          </p:nvPr>
        </p:nvSpPr>
        <p:spPr/>
        <p:txBody>
          <a:bodyPr/>
          <a:lstStyle/>
          <a:p>
            <a:fld id="{B8A992DB-ECB6-D840-817A-B00B2CD887F4}" type="datetimeFigureOut">
              <a:rPr lang="nl-NL" smtClean="0"/>
              <a:t>27-5-2019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2B5759B-2CA5-DF45-B8C5-319CF0AB2715}" type="slidenum">
              <a:rPr lang="nl-NL" smtClean="0"/>
              <a:t>‹nr.›</a:t>
            </a:fld>
            <a:endParaRPr lang="nl-NL"/>
          </a:p>
        </p:txBody>
      </p:sp>
    </p:spTree>
    <p:extLst>
      <p:ext uri="{BB962C8B-B14F-4D97-AF65-F5344CB8AC3E}">
        <p14:creationId xmlns:p14="http://schemas.microsoft.com/office/powerpoint/2010/main" val="4177134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B8A992DB-ECB6-D840-817A-B00B2CD887F4}" type="datetimeFigureOut">
              <a:rPr lang="nl-NL" smtClean="0"/>
              <a:t>27-5-2019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2B5759B-2CA5-DF45-B8C5-319CF0AB2715}" type="slidenum">
              <a:rPr lang="nl-NL" smtClean="0"/>
              <a:t>‹nr.›</a:t>
            </a:fld>
            <a:endParaRPr lang="nl-NL"/>
          </a:p>
        </p:txBody>
      </p:sp>
    </p:spTree>
    <p:extLst>
      <p:ext uri="{BB962C8B-B14F-4D97-AF65-F5344CB8AC3E}">
        <p14:creationId xmlns:p14="http://schemas.microsoft.com/office/powerpoint/2010/main" val="63450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Titelstijl van model bewerken</a:t>
            </a:r>
            <a:endParaRPr lang="nl-NL"/>
          </a:p>
        </p:txBody>
      </p:sp>
      <p:sp>
        <p:nvSpPr>
          <p:cNvPr id="3" name="Tijdelijke aanduiding voor tekst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B8A992DB-ECB6-D840-817A-B00B2CD887F4}" type="datetimeFigureOut">
              <a:rPr lang="nl-NL" smtClean="0"/>
              <a:t>27-5-2019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F2B5759B-2CA5-DF45-B8C5-319CF0AB2715}" type="slidenum">
              <a:rPr lang="nl-NL" smtClean="0"/>
              <a:t>‹nr.›</a:t>
            </a:fld>
            <a:endParaRPr lang="nl-NL"/>
          </a:p>
        </p:txBody>
      </p:sp>
    </p:spTree>
    <p:extLst>
      <p:ext uri="{BB962C8B-B14F-4D97-AF65-F5344CB8AC3E}">
        <p14:creationId xmlns:p14="http://schemas.microsoft.com/office/powerpoint/2010/main" val="3980069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datum 2"/>
          <p:cNvSpPr>
            <a:spLocks noGrp="1"/>
          </p:cNvSpPr>
          <p:nvPr>
            <p:ph type="dt" sz="half" idx="10"/>
          </p:nvPr>
        </p:nvSpPr>
        <p:spPr/>
        <p:txBody>
          <a:bodyPr/>
          <a:lstStyle/>
          <a:p>
            <a:fld id="{B8A992DB-ECB6-D840-817A-B00B2CD887F4}" type="datetimeFigureOut">
              <a:rPr lang="nl-NL" smtClean="0"/>
              <a:t>27-5-2019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F2B5759B-2CA5-DF45-B8C5-319CF0AB2715}" type="slidenum">
              <a:rPr lang="nl-NL" smtClean="0"/>
              <a:t>‹nr.›</a:t>
            </a:fld>
            <a:endParaRPr lang="nl-NL"/>
          </a:p>
        </p:txBody>
      </p:sp>
    </p:spTree>
    <p:extLst>
      <p:ext uri="{BB962C8B-B14F-4D97-AF65-F5344CB8AC3E}">
        <p14:creationId xmlns:p14="http://schemas.microsoft.com/office/powerpoint/2010/main" val="1224074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8A992DB-ECB6-D840-817A-B00B2CD887F4}" type="datetimeFigureOut">
              <a:rPr lang="nl-NL" smtClean="0"/>
              <a:t>27-5-2019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F2B5759B-2CA5-DF45-B8C5-319CF0AB2715}" type="slidenum">
              <a:rPr lang="nl-NL" smtClean="0"/>
              <a:t>‹nr.›</a:t>
            </a:fld>
            <a:endParaRPr lang="nl-NL"/>
          </a:p>
        </p:txBody>
      </p:sp>
    </p:spTree>
    <p:extLst>
      <p:ext uri="{BB962C8B-B14F-4D97-AF65-F5344CB8AC3E}">
        <p14:creationId xmlns:p14="http://schemas.microsoft.com/office/powerpoint/2010/main" val="753608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0" y="364067"/>
            <a:ext cx="2256235" cy="1549400"/>
          </a:xfrm>
        </p:spPr>
        <p:txBody>
          <a:bodyPr anchor="b"/>
          <a:lstStyle>
            <a:lvl1pPr algn="l">
              <a:defRPr sz="2000" b="1"/>
            </a:lvl1pPr>
          </a:lstStyle>
          <a:p>
            <a:r>
              <a:rPr lang="nl-NL" smtClean="0"/>
              <a:t>Titelstijl van model bewerken</a:t>
            </a:r>
            <a:endParaRPr lang="nl-NL"/>
          </a:p>
        </p:txBody>
      </p:sp>
      <p:sp>
        <p:nvSpPr>
          <p:cNvPr id="3" name="Tijdelijke aanduiding voor inhoud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B8A992DB-ECB6-D840-817A-B00B2CD887F4}" type="datetimeFigureOut">
              <a:rPr lang="nl-NL" smtClean="0"/>
              <a:t>27-5-2019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2B5759B-2CA5-DF45-B8C5-319CF0AB2715}" type="slidenum">
              <a:rPr lang="nl-NL" smtClean="0"/>
              <a:t>‹nr.›</a:t>
            </a:fld>
            <a:endParaRPr lang="nl-NL"/>
          </a:p>
        </p:txBody>
      </p:sp>
    </p:spTree>
    <p:extLst>
      <p:ext uri="{BB962C8B-B14F-4D97-AF65-F5344CB8AC3E}">
        <p14:creationId xmlns:p14="http://schemas.microsoft.com/office/powerpoint/2010/main" val="3568686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344216" y="6400800"/>
            <a:ext cx="4114800" cy="755651"/>
          </a:xfrm>
        </p:spPr>
        <p:txBody>
          <a:bodyPr anchor="b"/>
          <a:lstStyle>
            <a:lvl1pPr algn="l">
              <a:defRPr sz="2000" b="1"/>
            </a:lvl1pPr>
          </a:lstStyle>
          <a:p>
            <a:r>
              <a:rPr lang="nl-NL" smtClean="0"/>
              <a:t>Titelstijl van model bewerken</a:t>
            </a:r>
            <a:endParaRPr lang="nl-NL"/>
          </a:p>
        </p:txBody>
      </p:sp>
      <p:sp>
        <p:nvSpPr>
          <p:cNvPr id="3" name="Tijdelijke aanduiding voor afbeelding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B8A992DB-ECB6-D840-817A-B00B2CD887F4}" type="datetimeFigureOut">
              <a:rPr lang="nl-NL" smtClean="0"/>
              <a:t>27-5-2019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2B5759B-2CA5-DF45-B8C5-319CF0AB2715}" type="slidenum">
              <a:rPr lang="nl-NL" smtClean="0"/>
              <a:t>‹nr.›</a:t>
            </a:fld>
            <a:endParaRPr lang="nl-NL"/>
          </a:p>
        </p:txBody>
      </p:sp>
    </p:spTree>
    <p:extLst>
      <p:ext uri="{BB962C8B-B14F-4D97-AF65-F5344CB8AC3E}">
        <p14:creationId xmlns:p14="http://schemas.microsoft.com/office/powerpoint/2010/main" val="307257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nl-NL" smtClean="0"/>
              <a:t>Titelstijl van model bewerken</a:t>
            </a:r>
            <a:endParaRPr lang="nl-NL"/>
          </a:p>
        </p:txBody>
      </p:sp>
      <p:sp>
        <p:nvSpPr>
          <p:cNvPr id="3" name="Tijdelijke aanduiding voor tekst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B8A992DB-ECB6-D840-817A-B00B2CD887F4}" type="datetimeFigureOut">
              <a:rPr lang="nl-NL" smtClean="0"/>
              <a:t>27-5-2019</a:t>
            </a:fld>
            <a:endParaRPr lang="nl-NL"/>
          </a:p>
        </p:txBody>
      </p:sp>
      <p:sp>
        <p:nvSpPr>
          <p:cNvPr id="5" name="Tijdelijke aanduiding voor voettekst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F2B5759B-2CA5-DF45-B8C5-319CF0AB2715}" type="slidenum">
              <a:rPr lang="nl-NL" smtClean="0"/>
              <a:t>‹nr.›</a:t>
            </a:fld>
            <a:endParaRPr lang="nl-NL"/>
          </a:p>
        </p:txBody>
      </p:sp>
    </p:spTree>
    <p:extLst>
      <p:ext uri="{BB962C8B-B14F-4D97-AF65-F5344CB8AC3E}">
        <p14:creationId xmlns:p14="http://schemas.microsoft.com/office/powerpoint/2010/main" val="1402387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3" Type="http://schemas.openxmlformats.org/officeDocument/2006/relationships/image" Target="../media/image1.png"/><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jp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051" name="Rectangle 2590"/>
          <p:cNvSpPr>
            <a:spLocks noChangeArrowheads="1"/>
          </p:cNvSpPr>
          <p:nvPr/>
        </p:nvSpPr>
        <p:spPr bwMode="auto">
          <a:xfrm>
            <a:off x="-22464" y="0"/>
            <a:ext cx="6880464" cy="1258387"/>
          </a:xfrm>
          <a:prstGeom prst="rect">
            <a:avLst/>
          </a:prstGeom>
          <a:solidFill>
            <a:srgbClr val="FF7C0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79836" tIns="39918" rIns="79836" bIns="39918" anchor="ctr"/>
          <a:lstStyle/>
          <a:p>
            <a:pPr>
              <a:defRPr/>
            </a:pPr>
            <a:endParaRPr lang="nl-NL">
              <a:ea typeface="ＭＳ Ｐゴシック" charset="0"/>
              <a:cs typeface="+mn-cs"/>
            </a:endParaRPr>
          </a:p>
        </p:txBody>
      </p:sp>
      <p:sp>
        <p:nvSpPr>
          <p:cNvPr id="2052" name="Rectangle 5"/>
          <p:cNvSpPr>
            <a:spLocks noChangeArrowheads="1"/>
          </p:cNvSpPr>
          <p:nvPr/>
        </p:nvSpPr>
        <p:spPr bwMode="auto">
          <a:xfrm>
            <a:off x="244398" y="1387275"/>
            <a:ext cx="2996810" cy="17125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78579" tIns="97438" rIns="78579" bIns="97438">
            <a:spAutoFit/>
          </a:bodyPr>
          <a:lstStyle/>
          <a:p>
            <a:pPr algn="just"/>
            <a:r>
              <a:rPr lang="en-GB" sz="1100" b="1" dirty="0">
                <a:latin typeface="Times New Roman" panose="02020603050405020304" pitchFamily="18" charset="0"/>
                <a:cs typeface="Times New Roman" panose="02020603050405020304" pitchFamily="18" charset="0"/>
              </a:rPr>
              <a:t>Objectives</a:t>
            </a:r>
            <a:endParaRPr lang="nl-NL" sz="1100" dirty="0">
              <a:latin typeface="Times New Roman" panose="02020603050405020304" pitchFamily="18" charset="0"/>
              <a:cs typeface="Times New Roman" panose="02020603050405020304" pitchFamily="18" charset="0"/>
            </a:endParaRPr>
          </a:p>
          <a:p>
            <a:pPr algn="just"/>
            <a:r>
              <a:rPr lang="nl-NL" sz="1100" dirty="0" err="1">
                <a:latin typeface="Times New Roman" panose="02020603050405020304" pitchFamily="18" charset="0"/>
                <a:cs typeface="Times New Roman" panose="02020603050405020304" pitchFamily="18" charset="0"/>
              </a:rPr>
              <a:t>Oncology</a:t>
            </a:r>
            <a:r>
              <a:rPr lang="nl-NL" sz="1100" dirty="0">
                <a:latin typeface="Times New Roman" panose="02020603050405020304" pitchFamily="18" charset="0"/>
                <a:cs typeface="Times New Roman" panose="02020603050405020304" pitchFamily="18" charset="0"/>
              </a:rPr>
              <a:t> treatment </a:t>
            </a:r>
            <a:r>
              <a:rPr lang="nl-NL" sz="1100" dirty="0" err="1">
                <a:latin typeface="Times New Roman" panose="02020603050405020304" pitchFamily="18" charset="0"/>
                <a:cs typeface="Times New Roman" panose="02020603050405020304" pitchFamily="18" charset="0"/>
              </a:rPr>
              <a:t>including</a:t>
            </a:r>
            <a:r>
              <a:rPr lang="nl-NL" sz="1100" dirty="0">
                <a:latin typeface="Times New Roman" panose="02020603050405020304" pitchFamily="18" charset="0"/>
                <a:cs typeface="Times New Roman" panose="02020603050405020304" pitchFamily="18" charset="0"/>
              </a:rPr>
              <a:t> proton </a:t>
            </a:r>
            <a:r>
              <a:rPr lang="nl-NL" sz="1100" dirty="0" err="1">
                <a:latin typeface="Times New Roman" panose="02020603050405020304" pitchFamily="18" charset="0"/>
                <a:cs typeface="Times New Roman" panose="02020603050405020304" pitchFamily="18" charset="0"/>
              </a:rPr>
              <a:t>therapy</a:t>
            </a:r>
            <a:r>
              <a:rPr lang="nl-NL" sz="1100" dirty="0">
                <a:latin typeface="Times New Roman" panose="02020603050405020304" pitchFamily="18" charset="0"/>
                <a:cs typeface="Times New Roman" panose="02020603050405020304" pitchFamily="18" charset="0"/>
              </a:rPr>
              <a:t> </a:t>
            </a:r>
            <a:r>
              <a:rPr lang="nl-NL" sz="1100" dirty="0" err="1">
                <a:latin typeface="Times New Roman" panose="02020603050405020304" pitchFamily="18" charset="0"/>
                <a:cs typeface="Times New Roman" panose="02020603050405020304" pitchFamily="18" charset="0"/>
              </a:rPr>
              <a:t>can</a:t>
            </a:r>
            <a:r>
              <a:rPr lang="nl-NL" sz="1100" dirty="0">
                <a:latin typeface="Times New Roman" panose="02020603050405020304" pitchFamily="18" charset="0"/>
                <a:cs typeface="Times New Roman" panose="02020603050405020304" pitchFamily="18" charset="0"/>
              </a:rPr>
              <a:t> </a:t>
            </a:r>
            <a:r>
              <a:rPr lang="nl-NL" sz="1100" dirty="0" err="1">
                <a:latin typeface="Times New Roman" panose="02020603050405020304" pitchFamily="18" charset="0"/>
                <a:cs typeface="Times New Roman" panose="02020603050405020304" pitchFamily="18" charset="0"/>
              </a:rPr>
              <a:t>be</a:t>
            </a:r>
            <a:r>
              <a:rPr lang="nl-NL" sz="1100" dirty="0">
                <a:latin typeface="Times New Roman" panose="02020603050405020304" pitchFamily="18" charset="0"/>
                <a:cs typeface="Times New Roman" panose="02020603050405020304" pitchFamily="18" charset="0"/>
              </a:rPr>
              <a:t> </a:t>
            </a:r>
            <a:r>
              <a:rPr lang="nl-NL" sz="1100" dirty="0" err="1">
                <a:latin typeface="Times New Roman" panose="02020603050405020304" pitchFamily="18" charset="0"/>
                <a:cs typeface="Times New Roman" panose="02020603050405020304" pitchFamily="18" charset="0"/>
              </a:rPr>
              <a:t>stressful</a:t>
            </a:r>
            <a:r>
              <a:rPr lang="nl-NL" sz="1100" dirty="0">
                <a:latin typeface="Times New Roman" panose="02020603050405020304" pitchFamily="18" charset="0"/>
                <a:cs typeface="Times New Roman" panose="02020603050405020304" pitchFamily="18" charset="0"/>
              </a:rPr>
              <a:t> </a:t>
            </a:r>
            <a:r>
              <a:rPr lang="nl-NL" sz="1100" dirty="0" err="1">
                <a:latin typeface="Times New Roman" panose="02020603050405020304" pitchFamily="18" charset="0"/>
                <a:cs typeface="Times New Roman" panose="02020603050405020304" pitchFamily="18" charset="0"/>
              </a:rPr>
              <a:t>for</a:t>
            </a:r>
            <a:r>
              <a:rPr lang="nl-NL" sz="1100" dirty="0">
                <a:latin typeface="Times New Roman" panose="02020603050405020304" pitchFamily="18" charset="0"/>
                <a:cs typeface="Times New Roman" panose="02020603050405020304" pitchFamily="18" charset="0"/>
              </a:rPr>
              <a:t> </a:t>
            </a:r>
            <a:r>
              <a:rPr lang="nl-NL" sz="1100" dirty="0" err="1">
                <a:latin typeface="Times New Roman" panose="02020603050405020304" pitchFamily="18" charset="0"/>
                <a:cs typeface="Times New Roman" panose="02020603050405020304" pitchFamily="18" charset="0"/>
              </a:rPr>
              <a:t>both</a:t>
            </a:r>
            <a:r>
              <a:rPr lang="nl-NL" sz="1100" dirty="0">
                <a:latin typeface="Times New Roman" panose="02020603050405020304" pitchFamily="18" charset="0"/>
                <a:cs typeface="Times New Roman" panose="02020603050405020304" pitchFamily="18" charset="0"/>
              </a:rPr>
              <a:t> </a:t>
            </a:r>
            <a:r>
              <a:rPr lang="nl-NL" sz="1100" dirty="0" err="1">
                <a:latin typeface="Times New Roman" panose="02020603050405020304" pitchFamily="18" charset="0"/>
                <a:cs typeface="Times New Roman" panose="02020603050405020304" pitchFamily="18" charset="0"/>
              </a:rPr>
              <a:t>children</a:t>
            </a:r>
            <a:r>
              <a:rPr lang="nl-NL" sz="1100" dirty="0">
                <a:latin typeface="Times New Roman" panose="02020603050405020304" pitchFamily="18" charset="0"/>
                <a:cs typeface="Times New Roman" panose="02020603050405020304" pitchFamily="18" charset="0"/>
              </a:rPr>
              <a:t> </a:t>
            </a:r>
            <a:r>
              <a:rPr lang="nl-NL" sz="1100" dirty="0" err="1">
                <a:latin typeface="Times New Roman" panose="02020603050405020304" pitchFamily="18" charset="0"/>
                <a:cs typeface="Times New Roman" panose="02020603050405020304" pitchFamily="18" charset="0"/>
              </a:rPr>
              <a:t>and</a:t>
            </a:r>
            <a:r>
              <a:rPr lang="nl-NL" sz="1100" dirty="0">
                <a:latin typeface="Times New Roman" panose="02020603050405020304" pitchFamily="18" charset="0"/>
                <a:cs typeface="Times New Roman" panose="02020603050405020304" pitchFamily="18" charset="0"/>
              </a:rPr>
              <a:t> </a:t>
            </a:r>
            <a:r>
              <a:rPr lang="nl-NL" sz="1100" dirty="0" err="1">
                <a:latin typeface="Times New Roman" panose="02020603050405020304" pitchFamily="18" charset="0"/>
                <a:cs typeface="Times New Roman" panose="02020603050405020304" pitchFamily="18" charset="0"/>
              </a:rPr>
              <a:t>their</a:t>
            </a:r>
            <a:r>
              <a:rPr lang="nl-NL" sz="1100" dirty="0">
                <a:latin typeface="Times New Roman" panose="02020603050405020304" pitchFamily="18" charset="0"/>
                <a:cs typeface="Times New Roman" panose="02020603050405020304" pitchFamily="18" charset="0"/>
              </a:rPr>
              <a:t> </a:t>
            </a:r>
            <a:r>
              <a:rPr lang="nl-NL" sz="1100" dirty="0" err="1">
                <a:latin typeface="Times New Roman" panose="02020603050405020304" pitchFamily="18" charset="0"/>
                <a:cs typeface="Times New Roman" panose="02020603050405020304" pitchFamily="18" charset="0"/>
              </a:rPr>
              <a:t>immediate</a:t>
            </a:r>
            <a:r>
              <a:rPr lang="nl-NL" sz="1100" dirty="0">
                <a:latin typeface="Times New Roman" panose="02020603050405020304" pitchFamily="18" charset="0"/>
                <a:cs typeface="Times New Roman" panose="02020603050405020304" pitchFamily="18" charset="0"/>
              </a:rPr>
              <a:t> family. We </a:t>
            </a:r>
            <a:r>
              <a:rPr lang="nl-NL" sz="1100" dirty="0" err="1">
                <a:latin typeface="Times New Roman" panose="02020603050405020304" pitchFamily="18" charset="0"/>
                <a:cs typeface="Times New Roman" panose="02020603050405020304" pitchFamily="18" charset="0"/>
              </a:rPr>
              <a:t>describe</a:t>
            </a:r>
            <a:r>
              <a:rPr lang="nl-NL" sz="1100" dirty="0">
                <a:latin typeface="Times New Roman" panose="02020603050405020304" pitchFamily="18" charset="0"/>
                <a:cs typeface="Times New Roman" panose="02020603050405020304" pitchFamily="18" charset="0"/>
              </a:rPr>
              <a:t> </a:t>
            </a:r>
            <a:r>
              <a:rPr lang="nl-NL" sz="1100" dirty="0" err="1">
                <a:latin typeface="Times New Roman" panose="02020603050405020304" pitchFamily="18" charset="0"/>
                <a:cs typeface="Times New Roman" panose="02020603050405020304" pitchFamily="18" charset="0"/>
              </a:rPr>
              <a:t>our</a:t>
            </a:r>
            <a:r>
              <a:rPr lang="nl-NL" sz="1100" dirty="0">
                <a:latin typeface="Times New Roman" panose="02020603050405020304" pitchFamily="18" charset="0"/>
                <a:cs typeface="Times New Roman" panose="02020603050405020304" pitchFamily="18" charset="0"/>
              </a:rPr>
              <a:t> </a:t>
            </a:r>
            <a:r>
              <a:rPr lang="nl-NL" sz="1100" dirty="0" err="1">
                <a:latin typeface="Times New Roman" panose="02020603050405020304" pitchFamily="18" charset="0"/>
                <a:cs typeface="Times New Roman" panose="02020603050405020304" pitchFamily="18" charset="0"/>
              </a:rPr>
              <a:t>experience</a:t>
            </a:r>
            <a:r>
              <a:rPr lang="nl-NL" sz="1100" dirty="0">
                <a:latin typeface="Times New Roman" panose="02020603050405020304" pitchFamily="18" charset="0"/>
                <a:cs typeface="Times New Roman" panose="02020603050405020304" pitchFamily="18" charset="0"/>
              </a:rPr>
              <a:t> running the </a:t>
            </a:r>
            <a:r>
              <a:rPr lang="nl-NL" sz="1100" dirty="0" err="1">
                <a:latin typeface="Times New Roman" panose="02020603050405020304" pitchFamily="18" charset="0"/>
                <a:cs typeface="Times New Roman" panose="02020603050405020304" pitchFamily="18" charset="0"/>
              </a:rPr>
              <a:t>paediatric</a:t>
            </a:r>
            <a:r>
              <a:rPr lang="nl-NL" sz="1100" dirty="0">
                <a:latin typeface="Times New Roman" panose="02020603050405020304" pitchFamily="18" charset="0"/>
                <a:cs typeface="Times New Roman" panose="02020603050405020304" pitchFamily="18" charset="0"/>
              </a:rPr>
              <a:t> </a:t>
            </a:r>
            <a:r>
              <a:rPr lang="nl-NL" sz="1100" dirty="0" err="1">
                <a:latin typeface="Times New Roman" panose="02020603050405020304" pitchFamily="18" charset="0"/>
                <a:cs typeface="Times New Roman" panose="02020603050405020304" pitchFamily="18" charset="0"/>
              </a:rPr>
              <a:t>anaesthetic</a:t>
            </a:r>
            <a:r>
              <a:rPr lang="nl-NL" sz="1100" dirty="0">
                <a:latin typeface="Times New Roman" panose="02020603050405020304" pitchFamily="18" charset="0"/>
                <a:cs typeface="Times New Roman" panose="02020603050405020304" pitchFamily="18" charset="0"/>
              </a:rPr>
              <a:t> services </a:t>
            </a:r>
            <a:r>
              <a:rPr lang="nl-NL" sz="1100" dirty="0" err="1">
                <a:latin typeface="Times New Roman" panose="02020603050405020304" pitchFamily="18" charset="0"/>
                <a:cs typeface="Times New Roman" panose="02020603050405020304" pitchFamily="18" charset="0"/>
              </a:rPr>
              <a:t>for</a:t>
            </a:r>
            <a:r>
              <a:rPr lang="nl-NL" sz="1100" dirty="0">
                <a:latin typeface="Times New Roman" panose="02020603050405020304" pitchFamily="18" charset="0"/>
                <a:cs typeface="Times New Roman" panose="02020603050405020304" pitchFamily="18" charset="0"/>
              </a:rPr>
              <a:t> </a:t>
            </a:r>
            <a:r>
              <a:rPr lang="nl-NL" sz="1100" dirty="0" err="1">
                <a:latin typeface="Times New Roman" panose="02020603050405020304" pitchFamily="18" charset="0"/>
                <a:cs typeface="Times New Roman" panose="02020603050405020304" pitchFamily="18" charset="0"/>
              </a:rPr>
              <a:t>paediatric</a:t>
            </a:r>
            <a:r>
              <a:rPr lang="nl-NL" sz="1100" dirty="0">
                <a:latin typeface="Times New Roman" panose="02020603050405020304" pitchFamily="18" charset="0"/>
                <a:cs typeface="Times New Roman" panose="02020603050405020304" pitchFamily="18" charset="0"/>
              </a:rPr>
              <a:t> </a:t>
            </a:r>
            <a:r>
              <a:rPr lang="nl-NL" sz="1100" dirty="0" err="1">
                <a:latin typeface="Times New Roman" panose="02020603050405020304" pitchFamily="18" charset="0"/>
                <a:cs typeface="Times New Roman" panose="02020603050405020304" pitchFamily="18" charset="0"/>
              </a:rPr>
              <a:t>oncology</a:t>
            </a:r>
            <a:r>
              <a:rPr lang="nl-NL" sz="1100" dirty="0">
                <a:latin typeface="Times New Roman" panose="02020603050405020304" pitchFamily="18" charset="0"/>
                <a:cs typeface="Times New Roman" panose="02020603050405020304" pitchFamily="18" charset="0"/>
              </a:rPr>
              <a:t> </a:t>
            </a:r>
            <a:r>
              <a:rPr lang="nl-NL" sz="1100" dirty="0" err="1">
                <a:latin typeface="Times New Roman" panose="02020603050405020304" pitchFamily="18" charset="0"/>
                <a:cs typeface="Times New Roman" panose="02020603050405020304" pitchFamily="18" charset="0"/>
              </a:rPr>
              <a:t>patients</a:t>
            </a:r>
            <a:r>
              <a:rPr lang="nl-NL" sz="1100" dirty="0">
                <a:latin typeface="Times New Roman" panose="02020603050405020304" pitchFamily="18" charset="0"/>
                <a:cs typeface="Times New Roman" panose="02020603050405020304" pitchFamily="18" charset="0"/>
              </a:rPr>
              <a:t> </a:t>
            </a:r>
            <a:r>
              <a:rPr lang="nl-NL" sz="1100" dirty="0" err="1">
                <a:latin typeface="Times New Roman" panose="02020603050405020304" pitchFamily="18" charset="0"/>
                <a:cs typeface="Times New Roman" panose="02020603050405020304" pitchFamily="18" charset="0"/>
              </a:rPr>
              <a:t>undergoing</a:t>
            </a:r>
            <a:r>
              <a:rPr lang="nl-NL" sz="1100" dirty="0">
                <a:latin typeface="Times New Roman" panose="02020603050405020304" pitchFamily="18" charset="0"/>
                <a:cs typeface="Times New Roman" panose="02020603050405020304" pitchFamily="18" charset="0"/>
              </a:rPr>
              <a:t> proton </a:t>
            </a:r>
            <a:r>
              <a:rPr lang="nl-NL" sz="1100" dirty="0" err="1">
                <a:latin typeface="Times New Roman" panose="02020603050405020304" pitchFamily="18" charset="0"/>
                <a:cs typeface="Times New Roman" panose="02020603050405020304" pitchFamily="18" charset="0"/>
              </a:rPr>
              <a:t>therapy</a:t>
            </a:r>
            <a:r>
              <a:rPr lang="nl-NL" sz="1100" dirty="0">
                <a:latin typeface="Times New Roman" panose="02020603050405020304" pitchFamily="18" charset="0"/>
                <a:cs typeface="Times New Roman" panose="02020603050405020304" pitchFamily="18" charset="0"/>
              </a:rPr>
              <a:t> at the Groningen Proton </a:t>
            </a:r>
            <a:r>
              <a:rPr lang="nl-NL" sz="1100" dirty="0" err="1">
                <a:latin typeface="Times New Roman" panose="02020603050405020304" pitchFamily="18" charset="0"/>
                <a:cs typeface="Times New Roman" panose="02020603050405020304" pitchFamily="18" charset="0"/>
              </a:rPr>
              <a:t>Therapy</a:t>
            </a:r>
            <a:r>
              <a:rPr lang="nl-NL" sz="1100" dirty="0">
                <a:latin typeface="Times New Roman" panose="02020603050405020304" pitchFamily="18" charset="0"/>
                <a:cs typeface="Times New Roman" panose="02020603050405020304" pitchFamily="18" charset="0"/>
              </a:rPr>
              <a:t> Centre (GPTC) </a:t>
            </a:r>
            <a:r>
              <a:rPr lang="nl-NL" sz="1100" dirty="0" err="1">
                <a:latin typeface="Times New Roman" panose="02020603050405020304" pitchFamily="18" charset="0"/>
                <a:cs typeface="Times New Roman" panose="02020603050405020304" pitchFamily="18" charset="0"/>
              </a:rPr>
              <a:t>focusing</a:t>
            </a:r>
            <a:r>
              <a:rPr lang="nl-NL" sz="1100" dirty="0">
                <a:latin typeface="Times New Roman" panose="02020603050405020304" pitchFamily="18" charset="0"/>
                <a:cs typeface="Times New Roman" panose="02020603050405020304" pitchFamily="18" charset="0"/>
              </a:rPr>
              <a:t> on the </a:t>
            </a:r>
            <a:r>
              <a:rPr lang="nl-NL" sz="1100" dirty="0" err="1">
                <a:latin typeface="Times New Roman" panose="02020603050405020304" pitchFamily="18" charset="0"/>
                <a:cs typeface="Times New Roman" panose="02020603050405020304" pitchFamily="18" charset="0"/>
              </a:rPr>
              <a:t>psychosocial</a:t>
            </a:r>
            <a:r>
              <a:rPr lang="nl-NL" sz="1100" dirty="0">
                <a:latin typeface="Times New Roman" panose="02020603050405020304" pitchFamily="18" charset="0"/>
                <a:cs typeface="Times New Roman" panose="02020603050405020304" pitchFamily="18" charset="0"/>
              </a:rPr>
              <a:t> aspects of care.</a:t>
            </a:r>
          </a:p>
          <a:p>
            <a:pPr algn="just" defTabSz="218995">
              <a:defRPr/>
            </a:pPr>
            <a:r>
              <a:rPr lang="en-US" sz="1050" b="1" dirty="0" smtClean="0">
                <a:latin typeface="Arial" panose="020B0604020202020204" pitchFamily="34" charset="0"/>
                <a:cs typeface="Arial" panose="020B0604020202020204" pitchFamily="34" charset="0"/>
              </a:rPr>
              <a:t> </a:t>
            </a:r>
            <a:endParaRPr lang="en-US" sz="1050" b="1" dirty="0">
              <a:latin typeface="Arial" panose="020B0604020202020204" pitchFamily="34" charset="0"/>
              <a:cs typeface="Arial" panose="020B0604020202020204" pitchFamily="34" charset="0"/>
            </a:endParaRPr>
          </a:p>
        </p:txBody>
      </p:sp>
      <p:sp>
        <p:nvSpPr>
          <p:cNvPr id="2053" name="Rectangle 2568"/>
          <p:cNvSpPr>
            <a:spLocks noChangeArrowheads="1"/>
          </p:cNvSpPr>
          <p:nvPr/>
        </p:nvSpPr>
        <p:spPr bwMode="auto">
          <a:xfrm>
            <a:off x="3489080" y="7996025"/>
            <a:ext cx="3128035" cy="4861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24242" tIns="12120" rIns="24242" bIns="12120">
            <a:spAutoFit/>
          </a:bodyPr>
          <a:lstStyle/>
          <a:p>
            <a:r>
              <a:rPr lang="en-US" sz="1000" dirty="0"/>
              <a:t> </a:t>
            </a:r>
            <a:endParaRPr lang="nl-NL" sz="1000" dirty="0"/>
          </a:p>
          <a:p>
            <a:pPr defTabSz="218995">
              <a:defRPr/>
            </a:pPr>
            <a:endParaRPr lang="en-US" sz="1000" b="1" dirty="0">
              <a:ea typeface="ＭＳ Ｐゴシック" charset="0"/>
            </a:endParaRPr>
          </a:p>
          <a:p>
            <a:pPr defTabSz="218995">
              <a:defRPr/>
            </a:pPr>
            <a:endParaRPr lang="en-US" sz="1000" b="1" dirty="0">
              <a:ea typeface="ＭＳ Ｐゴシック" charset="0"/>
            </a:endParaRPr>
          </a:p>
        </p:txBody>
      </p:sp>
      <p:pic>
        <p:nvPicPr>
          <p:cNvPr id="4101" name="Picture 2601" descr="wereld_kikker"/>
          <p:cNvPicPr>
            <a:picLocks noChangeAspect="1" noChangeArrowheads="1"/>
          </p:cNvPicPr>
          <p:nvPr/>
        </p:nvPicPr>
        <p:blipFill>
          <a:blip r:embed="rId3">
            <a:extLst>
              <a:ext uri="{28A0092B-C50C-407E-A947-70E740481C1C}">
                <a14:useLocalDpi xmlns:a14="http://schemas.microsoft.com/office/drawing/2010/main" val="0"/>
              </a:ext>
            </a:extLst>
          </a:blip>
          <a:srcRect t="16449" b="19524"/>
          <a:stretch>
            <a:fillRect/>
          </a:stretch>
        </p:blipFill>
        <p:spPr bwMode="auto">
          <a:xfrm>
            <a:off x="0" y="1"/>
            <a:ext cx="1539057" cy="125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2602" descr="kikk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02" y="618815"/>
            <a:ext cx="1466966" cy="639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Rectangle 3"/>
          <p:cNvSpPr>
            <a:spLocks noChangeArrowheads="1"/>
          </p:cNvSpPr>
          <p:nvPr/>
        </p:nvSpPr>
        <p:spPr bwMode="auto">
          <a:xfrm>
            <a:off x="83126" y="-12160"/>
            <a:ext cx="6588582" cy="125250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lIns="24242" tIns="12120" rIns="24242" bIns="12120">
            <a:spAutoFit/>
          </a:bodyPr>
          <a:lstStyle/>
          <a:p>
            <a:pPr algn="ctr" defTabSz="207907">
              <a:defRPr/>
            </a:pPr>
            <a:endParaRPr lang="en-US" sz="1000" b="1" dirty="0">
              <a:solidFill>
                <a:srgbClr val="000099"/>
              </a:solidFill>
              <a:latin typeface="Arial" charset="0"/>
              <a:ea typeface="ＭＳ Ｐゴシック" charset="0"/>
            </a:endParaRPr>
          </a:p>
          <a:p>
            <a:pPr algn="ctr"/>
            <a:r>
              <a:rPr lang="en-GB" sz="1400" b="1" dirty="0" smtClean="0">
                <a:solidFill>
                  <a:schemeClr val="tx2">
                    <a:lumMod val="75000"/>
                  </a:schemeClr>
                </a:solidFill>
                <a:latin typeface="Times New Roman" panose="02020603050405020304" pitchFamily="18" charset="0"/>
                <a:cs typeface="Times New Roman" panose="02020603050405020304" pitchFamily="18" charset="0"/>
              </a:rPr>
              <a:t>The </a:t>
            </a:r>
            <a:r>
              <a:rPr lang="en-GB" sz="1400" b="1" dirty="0">
                <a:solidFill>
                  <a:schemeClr val="tx2">
                    <a:lumMod val="75000"/>
                  </a:schemeClr>
                </a:solidFill>
                <a:latin typeface="Times New Roman" panose="02020603050405020304" pitchFamily="18" charset="0"/>
                <a:cs typeface="Times New Roman" panose="02020603050405020304" pitchFamily="18" charset="0"/>
              </a:rPr>
              <a:t>Psychosocial Aspects in Running Paediatric </a:t>
            </a:r>
            <a:r>
              <a:rPr lang="en-GB" sz="1400" b="1" dirty="0" smtClean="0">
                <a:solidFill>
                  <a:schemeClr val="tx2">
                    <a:lumMod val="75000"/>
                  </a:schemeClr>
                </a:solidFill>
                <a:latin typeface="Times New Roman" panose="02020603050405020304" pitchFamily="18" charset="0"/>
                <a:cs typeface="Times New Roman" panose="02020603050405020304" pitchFamily="18" charset="0"/>
              </a:rPr>
              <a:t>Anaesthetic</a:t>
            </a:r>
          </a:p>
          <a:p>
            <a:pPr algn="ctr"/>
            <a:r>
              <a:rPr lang="en-GB" sz="1400" b="1" dirty="0" smtClean="0">
                <a:solidFill>
                  <a:schemeClr val="tx2">
                    <a:lumMod val="75000"/>
                  </a:schemeClr>
                </a:solidFill>
                <a:latin typeface="Times New Roman" panose="02020603050405020304" pitchFamily="18" charset="0"/>
                <a:cs typeface="Times New Roman" panose="02020603050405020304" pitchFamily="18" charset="0"/>
              </a:rPr>
              <a:t>Services  </a:t>
            </a:r>
            <a:r>
              <a:rPr lang="en-GB" sz="1400" b="1" dirty="0">
                <a:solidFill>
                  <a:schemeClr val="tx2">
                    <a:lumMod val="75000"/>
                  </a:schemeClr>
                </a:solidFill>
                <a:latin typeface="Times New Roman" panose="02020603050405020304" pitchFamily="18" charset="0"/>
                <a:cs typeface="Times New Roman" panose="02020603050405020304" pitchFamily="18" charset="0"/>
              </a:rPr>
              <a:t>in </a:t>
            </a:r>
            <a:r>
              <a:rPr lang="en-GB" sz="1400" b="1" dirty="0" smtClean="0">
                <a:solidFill>
                  <a:schemeClr val="tx2">
                    <a:lumMod val="75000"/>
                  </a:schemeClr>
                </a:solidFill>
                <a:latin typeface="Times New Roman" panose="02020603050405020304" pitchFamily="18" charset="0"/>
                <a:cs typeface="Times New Roman" panose="02020603050405020304" pitchFamily="18" charset="0"/>
              </a:rPr>
              <a:t>Paediatric </a:t>
            </a:r>
            <a:r>
              <a:rPr lang="en-GB" sz="1400" b="1" dirty="0">
                <a:solidFill>
                  <a:schemeClr val="tx2">
                    <a:lumMod val="75000"/>
                  </a:schemeClr>
                </a:solidFill>
                <a:latin typeface="Times New Roman" panose="02020603050405020304" pitchFamily="18" charset="0"/>
                <a:cs typeface="Times New Roman" panose="02020603050405020304" pitchFamily="18" charset="0"/>
              </a:rPr>
              <a:t>Radiotherapy in a Non-Paediatric Environment</a:t>
            </a:r>
            <a:r>
              <a:rPr lang="en-GB" sz="1400" b="1" dirty="0">
                <a:solidFill>
                  <a:schemeClr val="tx2">
                    <a:lumMod val="50000"/>
                  </a:schemeClr>
                </a:solidFill>
                <a:latin typeface="Times New Roman" panose="02020603050405020304" pitchFamily="18" charset="0"/>
                <a:cs typeface="Times New Roman" panose="02020603050405020304" pitchFamily="18" charset="0"/>
              </a:rPr>
              <a:t> </a:t>
            </a:r>
            <a:endParaRPr lang="nl-NL" sz="1400" b="1" dirty="0">
              <a:solidFill>
                <a:schemeClr val="tx2">
                  <a:lumMod val="50000"/>
                </a:schemeClr>
              </a:solidFill>
              <a:latin typeface="Times New Roman" panose="02020603050405020304" pitchFamily="18" charset="0"/>
              <a:cs typeface="Times New Roman" panose="02020603050405020304" pitchFamily="18" charset="0"/>
            </a:endParaRPr>
          </a:p>
          <a:p>
            <a:pPr algn="r" defTabSz="207907">
              <a:lnSpc>
                <a:spcPct val="110000"/>
              </a:lnSpc>
              <a:defRPr/>
            </a:pPr>
            <a:endParaRPr lang="en-US" sz="900" b="1" dirty="0">
              <a:solidFill>
                <a:srgbClr val="000582"/>
              </a:solidFill>
              <a:latin typeface="Arial" charset="0"/>
              <a:ea typeface="ＭＳ Ｐゴシック" charset="0"/>
            </a:endParaRPr>
          </a:p>
          <a:p>
            <a:pPr algn="ctr" defTabSz="207907">
              <a:lnSpc>
                <a:spcPct val="110000"/>
              </a:lnSpc>
              <a:defRPr/>
            </a:pPr>
            <a:endParaRPr lang="nl-NL" sz="800" b="1" dirty="0" smtClean="0">
              <a:solidFill>
                <a:srgbClr val="000582"/>
              </a:solidFill>
              <a:latin typeface="Times New Roman" panose="02020603050405020304" pitchFamily="18" charset="0"/>
              <a:ea typeface="ＭＳ Ｐゴシック" charset="0"/>
              <a:cs typeface="Times New Roman" panose="02020603050405020304" pitchFamily="18" charset="0"/>
            </a:endParaRPr>
          </a:p>
          <a:p>
            <a:pPr algn="ctr" defTabSz="207907">
              <a:lnSpc>
                <a:spcPct val="110000"/>
              </a:lnSpc>
              <a:defRPr/>
            </a:pPr>
            <a:r>
              <a:rPr lang="nl-NL" sz="1100" b="1" dirty="0" smtClean="0">
                <a:solidFill>
                  <a:srgbClr val="000582"/>
                </a:solidFill>
                <a:latin typeface="Times New Roman" panose="02020603050405020304" pitchFamily="18" charset="0"/>
                <a:ea typeface="ＭＳ Ｐゴシック" charset="0"/>
                <a:cs typeface="Times New Roman" panose="02020603050405020304" pitchFamily="18" charset="0"/>
              </a:rPr>
              <a:t> ZA Kostense </a:t>
            </a:r>
            <a:r>
              <a:rPr lang="nl-NL" sz="1100" b="1" smtClean="0">
                <a:solidFill>
                  <a:srgbClr val="000582"/>
                </a:solidFill>
                <a:latin typeface="Times New Roman" panose="02020603050405020304" pitchFamily="18" charset="0"/>
                <a:ea typeface="ＭＳ Ｐゴシック" charset="0"/>
                <a:cs typeface="Times New Roman" panose="02020603050405020304" pitchFamily="18" charset="0"/>
              </a:rPr>
              <a:t>, J </a:t>
            </a:r>
            <a:r>
              <a:rPr lang="nl-NL" sz="1100" b="1" dirty="0" smtClean="0">
                <a:solidFill>
                  <a:srgbClr val="000582"/>
                </a:solidFill>
                <a:latin typeface="Times New Roman" panose="02020603050405020304" pitchFamily="18" charset="0"/>
                <a:ea typeface="ＭＳ Ｐゴシック" charset="0"/>
                <a:cs typeface="Times New Roman" panose="02020603050405020304" pitchFamily="18" charset="0"/>
              </a:rPr>
              <a:t>de Ruiter</a:t>
            </a:r>
            <a:endParaRPr lang="en-US" sz="1100" dirty="0">
              <a:solidFill>
                <a:srgbClr val="000582"/>
              </a:solidFill>
              <a:latin typeface="Times New Roman" panose="02020603050405020304" pitchFamily="18" charset="0"/>
              <a:ea typeface="ＭＳ Ｐゴシック" charset="0"/>
              <a:cs typeface="Times New Roman" panose="02020603050405020304" pitchFamily="18" charset="0"/>
            </a:endParaRPr>
          </a:p>
          <a:p>
            <a:pPr algn="ctr" defTabSz="207907">
              <a:lnSpc>
                <a:spcPct val="110000"/>
              </a:lnSpc>
              <a:defRPr/>
            </a:pPr>
            <a:r>
              <a:rPr lang="en-US" sz="1000" b="1" i="1" dirty="0" smtClean="0">
                <a:solidFill>
                  <a:srgbClr val="000582"/>
                </a:solidFill>
                <a:latin typeface="Times New Roman" panose="02020603050405020304" pitchFamily="18" charset="0"/>
                <a:ea typeface="ＭＳ Ｐゴシック" charset="0"/>
                <a:cs typeface="Times New Roman" panose="02020603050405020304" pitchFamily="18" charset="0"/>
              </a:rPr>
              <a:t>Department of </a:t>
            </a:r>
            <a:r>
              <a:rPr lang="en-US" sz="1000" b="1" i="1" dirty="0" err="1" smtClean="0">
                <a:solidFill>
                  <a:srgbClr val="000582"/>
                </a:solidFill>
                <a:latin typeface="Times New Roman" panose="02020603050405020304" pitchFamily="18" charset="0"/>
                <a:ea typeface="ＭＳ Ｐゴシック" charset="0"/>
                <a:cs typeface="Times New Roman" panose="02020603050405020304" pitchFamily="18" charset="0"/>
              </a:rPr>
              <a:t>Anaesthesiology</a:t>
            </a:r>
            <a:r>
              <a:rPr lang="en-US" sz="1000" b="1" i="1" dirty="0" smtClean="0">
                <a:solidFill>
                  <a:srgbClr val="000582"/>
                </a:solidFill>
                <a:latin typeface="Times New Roman" panose="02020603050405020304" pitchFamily="18" charset="0"/>
                <a:ea typeface="ＭＳ Ｐゴシック" charset="0"/>
                <a:cs typeface="Times New Roman" panose="02020603050405020304" pitchFamily="18" charset="0"/>
              </a:rPr>
              <a:t>, University </a:t>
            </a:r>
            <a:r>
              <a:rPr lang="en-US" sz="1000" b="1" i="1" dirty="0">
                <a:solidFill>
                  <a:srgbClr val="000582"/>
                </a:solidFill>
                <a:latin typeface="Times New Roman" panose="02020603050405020304" pitchFamily="18" charset="0"/>
                <a:ea typeface="ＭＳ Ｐゴシック" charset="0"/>
                <a:cs typeface="Times New Roman" panose="02020603050405020304" pitchFamily="18" charset="0"/>
              </a:rPr>
              <a:t>Medical Centre Groningen, The Netherlands</a:t>
            </a:r>
          </a:p>
        </p:txBody>
      </p:sp>
      <p:sp>
        <p:nvSpPr>
          <p:cNvPr id="2058" name="Line 2567"/>
          <p:cNvSpPr>
            <a:spLocks noChangeShapeType="1"/>
          </p:cNvSpPr>
          <p:nvPr/>
        </p:nvSpPr>
        <p:spPr bwMode="auto">
          <a:xfrm>
            <a:off x="1023741" y="650440"/>
            <a:ext cx="4614316" cy="0"/>
          </a:xfrm>
          <a:prstGeom prst="line">
            <a:avLst/>
          </a:prstGeom>
          <a:noFill/>
          <a:ln w="28575">
            <a:solidFill>
              <a:srgbClr val="00148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79836" tIns="39918" rIns="79836" bIns="39918" anchor="ctr"/>
          <a:lstStyle/>
          <a:p>
            <a:pPr>
              <a:defRPr/>
            </a:pPr>
            <a:endParaRPr lang="nl-NL"/>
          </a:p>
        </p:txBody>
      </p:sp>
      <p:sp>
        <p:nvSpPr>
          <p:cNvPr id="2059" name="Rectangle 2607"/>
          <p:cNvSpPr>
            <a:spLocks noChangeArrowheads="1"/>
          </p:cNvSpPr>
          <p:nvPr/>
        </p:nvSpPr>
        <p:spPr bwMode="auto">
          <a:xfrm>
            <a:off x="253670" y="3102047"/>
            <a:ext cx="3022484" cy="29891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lIns="79836" tIns="39918" rIns="79836" bIns="39918">
            <a:spAutoFit/>
          </a:bodyPr>
          <a:lstStyle/>
          <a:p>
            <a:r>
              <a:rPr lang="en-GB" sz="1100" b="1" dirty="0">
                <a:latin typeface="Times New Roman" panose="02020603050405020304" pitchFamily="18" charset="0"/>
                <a:cs typeface="Times New Roman" panose="02020603050405020304" pitchFamily="18" charset="0"/>
              </a:rPr>
              <a:t>Method</a:t>
            </a:r>
            <a:endParaRPr lang="nl-NL" sz="1100" dirty="0">
              <a:latin typeface="Times New Roman" panose="02020603050405020304" pitchFamily="18" charset="0"/>
              <a:cs typeface="Times New Roman" panose="02020603050405020304" pitchFamily="18" charset="0"/>
            </a:endParaRPr>
          </a:p>
          <a:p>
            <a:pPr algn="just"/>
            <a:r>
              <a:rPr lang="nl-NL" sz="1100" dirty="0" err="1">
                <a:latin typeface="Times New Roman" panose="02020603050405020304" pitchFamily="18" charset="0"/>
                <a:cs typeface="Times New Roman" panose="02020603050405020304" pitchFamily="18" charset="0"/>
              </a:rPr>
              <a:t>This</a:t>
            </a:r>
            <a:r>
              <a:rPr lang="nl-NL" sz="1100" dirty="0">
                <a:latin typeface="Times New Roman" panose="02020603050405020304" pitchFamily="18" charset="0"/>
                <a:cs typeface="Times New Roman" panose="02020603050405020304" pitchFamily="18" charset="0"/>
              </a:rPr>
              <a:t> is a </a:t>
            </a:r>
            <a:r>
              <a:rPr lang="nl-NL" sz="1100" dirty="0" err="1">
                <a:latin typeface="Times New Roman" panose="02020603050405020304" pitchFamily="18" charset="0"/>
                <a:cs typeface="Times New Roman" panose="02020603050405020304" pitchFamily="18" charset="0"/>
              </a:rPr>
              <a:t>retrospective</a:t>
            </a:r>
            <a:r>
              <a:rPr lang="nl-NL" sz="1100" dirty="0">
                <a:latin typeface="Times New Roman" panose="02020603050405020304" pitchFamily="18" charset="0"/>
                <a:cs typeface="Times New Roman" panose="02020603050405020304" pitchFamily="18" charset="0"/>
              </a:rPr>
              <a:t> </a:t>
            </a:r>
            <a:r>
              <a:rPr lang="nl-NL" sz="1100" dirty="0" err="1">
                <a:latin typeface="Times New Roman" panose="02020603050405020304" pitchFamily="18" charset="0"/>
                <a:cs typeface="Times New Roman" panose="02020603050405020304" pitchFamily="18" charset="0"/>
              </a:rPr>
              <a:t>study</a:t>
            </a:r>
            <a:r>
              <a:rPr lang="nl-NL" sz="1100" dirty="0">
                <a:latin typeface="Times New Roman" panose="02020603050405020304" pitchFamily="18" charset="0"/>
                <a:cs typeface="Times New Roman" panose="02020603050405020304" pitchFamily="18" charset="0"/>
              </a:rPr>
              <a:t> </a:t>
            </a:r>
            <a:r>
              <a:rPr lang="nl-NL" sz="1100" dirty="0" err="1">
                <a:latin typeface="Times New Roman" panose="02020603050405020304" pitchFamily="18" charset="0"/>
                <a:cs typeface="Times New Roman" panose="02020603050405020304" pitchFamily="18" charset="0"/>
              </a:rPr>
              <a:t>describing</a:t>
            </a:r>
            <a:r>
              <a:rPr lang="nl-NL" sz="1100" dirty="0">
                <a:latin typeface="Times New Roman" panose="02020603050405020304" pitchFamily="18" charset="0"/>
                <a:cs typeface="Times New Roman" panose="02020603050405020304" pitchFamily="18" charset="0"/>
              </a:rPr>
              <a:t> the steps taken </a:t>
            </a:r>
            <a:r>
              <a:rPr lang="nl-NL" sz="1100" dirty="0" err="1">
                <a:latin typeface="Times New Roman" panose="02020603050405020304" pitchFamily="18" charset="0"/>
                <a:cs typeface="Times New Roman" panose="02020603050405020304" pitchFamily="18" charset="0"/>
              </a:rPr>
              <a:t>to</a:t>
            </a:r>
            <a:r>
              <a:rPr lang="nl-NL" sz="1100" dirty="0">
                <a:latin typeface="Times New Roman" panose="02020603050405020304" pitchFamily="18" charset="0"/>
                <a:cs typeface="Times New Roman" panose="02020603050405020304" pitchFamily="18" charset="0"/>
              </a:rPr>
              <a:t> </a:t>
            </a:r>
            <a:r>
              <a:rPr lang="nl-NL" sz="1100" dirty="0" err="1">
                <a:latin typeface="Times New Roman" panose="02020603050405020304" pitchFamily="18" charset="0"/>
                <a:cs typeface="Times New Roman" panose="02020603050405020304" pitchFamily="18" charset="0"/>
              </a:rPr>
              <a:t>ensure</a:t>
            </a:r>
            <a:r>
              <a:rPr lang="nl-NL" sz="1100" dirty="0">
                <a:latin typeface="Times New Roman" panose="02020603050405020304" pitchFamily="18" charset="0"/>
                <a:cs typeface="Times New Roman" panose="02020603050405020304" pitchFamily="18" charset="0"/>
              </a:rPr>
              <a:t> a </a:t>
            </a:r>
            <a:r>
              <a:rPr lang="nl-NL" sz="1100" dirty="0" err="1">
                <a:latin typeface="Times New Roman" panose="02020603050405020304" pitchFamily="18" charset="0"/>
                <a:cs typeface="Times New Roman" panose="02020603050405020304" pitchFamily="18" charset="0"/>
              </a:rPr>
              <a:t>paediatric</a:t>
            </a:r>
            <a:r>
              <a:rPr lang="nl-NL" sz="1100" dirty="0">
                <a:latin typeface="Times New Roman" panose="02020603050405020304" pitchFamily="18" charset="0"/>
                <a:cs typeface="Times New Roman" panose="02020603050405020304" pitchFamily="18" charset="0"/>
              </a:rPr>
              <a:t> </a:t>
            </a:r>
            <a:r>
              <a:rPr lang="nl-NL" sz="1100" dirty="0" err="1">
                <a:latin typeface="Times New Roman" panose="02020603050405020304" pitchFamily="18" charset="0"/>
                <a:cs typeface="Times New Roman" panose="02020603050405020304" pitchFamily="18" charset="0"/>
              </a:rPr>
              <a:t>friendly</a:t>
            </a:r>
            <a:r>
              <a:rPr lang="nl-NL" sz="1100" dirty="0">
                <a:latin typeface="Times New Roman" panose="02020603050405020304" pitchFamily="18" charset="0"/>
                <a:cs typeface="Times New Roman" panose="02020603050405020304" pitchFamily="18" charset="0"/>
              </a:rPr>
              <a:t> setting in the GPTC </a:t>
            </a:r>
            <a:r>
              <a:rPr lang="nl-NL" sz="1100" dirty="0" err="1">
                <a:latin typeface="Times New Roman" panose="02020603050405020304" pitchFamily="18" charset="0"/>
                <a:cs typeface="Times New Roman" panose="02020603050405020304" pitchFamily="18" charset="0"/>
              </a:rPr>
              <a:t>since</a:t>
            </a:r>
            <a:r>
              <a:rPr lang="nl-NL" sz="1100" dirty="0">
                <a:latin typeface="Times New Roman" panose="02020603050405020304" pitchFamily="18" charset="0"/>
                <a:cs typeface="Times New Roman" panose="02020603050405020304" pitchFamily="18" charset="0"/>
              </a:rPr>
              <a:t> </a:t>
            </a:r>
            <a:r>
              <a:rPr lang="nl-NL" sz="1100" dirty="0" err="1">
                <a:latin typeface="Times New Roman" panose="02020603050405020304" pitchFamily="18" charset="0"/>
                <a:cs typeface="Times New Roman" panose="02020603050405020304" pitchFamily="18" charset="0"/>
              </a:rPr>
              <a:t>it</a:t>
            </a:r>
            <a:r>
              <a:rPr lang="nl-NL" sz="1100" dirty="0">
                <a:latin typeface="Times New Roman" panose="02020603050405020304" pitchFamily="18" charset="0"/>
                <a:cs typeface="Times New Roman" panose="02020603050405020304" pitchFamily="18" charset="0"/>
              </a:rPr>
              <a:t> is in </a:t>
            </a:r>
            <a:r>
              <a:rPr lang="nl-NL" sz="1100" dirty="0" err="1">
                <a:latin typeface="Times New Roman" panose="02020603050405020304" pitchFamily="18" charset="0"/>
                <a:cs typeface="Times New Roman" panose="02020603050405020304" pitchFamily="18" charset="0"/>
              </a:rPr>
              <a:t>operation</a:t>
            </a:r>
            <a:r>
              <a:rPr lang="nl-NL" sz="1100" dirty="0">
                <a:latin typeface="Times New Roman" panose="02020603050405020304" pitchFamily="18" charset="0"/>
                <a:cs typeface="Times New Roman" panose="02020603050405020304" pitchFamily="18" charset="0"/>
              </a:rPr>
              <a:t> </a:t>
            </a:r>
            <a:r>
              <a:rPr lang="nl-NL" sz="1100" dirty="0" err="1">
                <a:latin typeface="Times New Roman" panose="02020603050405020304" pitchFamily="18" charset="0"/>
                <a:cs typeface="Times New Roman" panose="02020603050405020304" pitchFamily="18" charset="0"/>
              </a:rPr>
              <a:t>from</a:t>
            </a:r>
            <a:r>
              <a:rPr lang="nl-NL" sz="1100" dirty="0">
                <a:latin typeface="Times New Roman" panose="02020603050405020304" pitchFamily="18" charset="0"/>
                <a:cs typeface="Times New Roman" panose="02020603050405020304" pitchFamily="18" charset="0"/>
              </a:rPr>
              <a:t> </a:t>
            </a:r>
            <a:r>
              <a:rPr lang="nl-NL" sz="1100" dirty="0" err="1">
                <a:latin typeface="Times New Roman" panose="02020603050405020304" pitchFamily="18" charset="0"/>
                <a:cs typeface="Times New Roman" panose="02020603050405020304" pitchFamily="18" charset="0"/>
              </a:rPr>
              <a:t>January</a:t>
            </a:r>
            <a:r>
              <a:rPr lang="nl-NL" sz="1100" dirty="0">
                <a:latin typeface="Times New Roman" panose="02020603050405020304" pitchFamily="18" charset="0"/>
                <a:cs typeface="Times New Roman" panose="02020603050405020304" pitchFamily="18" charset="0"/>
              </a:rPr>
              <a:t> 2018. </a:t>
            </a:r>
            <a:r>
              <a:rPr lang="nl-NL" sz="1100" dirty="0" err="1">
                <a:latin typeface="Times New Roman" panose="02020603050405020304" pitchFamily="18" charset="0"/>
                <a:cs typeface="Times New Roman" panose="02020603050405020304" pitchFamily="18" charset="0"/>
              </a:rPr>
              <a:t>This</a:t>
            </a:r>
            <a:r>
              <a:rPr lang="nl-NL" sz="1100" dirty="0">
                <a:latin typeface="Times New Roman" panose="02020603050405020304" pitchFamily="18" charset="0"/>
                <a:cs typeface="Times New Roman" panose="02020603050405020304" pitchFamily="18" charset="0"/>
              </a:rPr>
              <a:t> is the </a:t>
            </a:r>
            <a:r>
              <a:rPr lang="nl-NL" sz="1100" dirty="0" err="1">
                <a:latin typeface="Times New Roman" panose="02020603050405020304" pitchFamily="18" charset="0"/>
                <a:cs typeface="Times New Roman" panose="02020603050405020304" pitchFamily="18" charset="0"/>
              </a:rPr>
              <a:t>only</a:t>
            </a:r>
            <a:r>
              <a:rPr lang="nl-NL" sz="1100" dirty="0">
                <a:latin typeface="Times New Roman" panose="02020603050405020304" pitchFamily="18" charset="0"/>
                <a:cs typeface="Times New Roman" panose="02020603050405020304" pitchFamily="18" charset="0"/>
              </a:rPr>
              <a:t> proton </a:t>
            </a:r>
            <a:r>
              <a:rPr lang="nl-NL" sz="1100" dirty="0" err="1">
                <a:latin typeface="Times New Roman" panose="02020603050405020304" pitchFamily="18" charset="0"/>
                <a:cs typeface="Times New Roman" panose="02020603050405020304" pitchFamily="18" charset="0"/>
              </a:rPr>
              <a:t>centre</a:t>
            </a:r>
            <a:r>
              <a:rPr lang="nl-NL" sz="1100" dirty="0">
                <a:latin typeface="Times New Roman" panose="02020603050405020304" pitchFamily="18" charset="0"/>
                <a:cs typeface="Times New Roman" panose="02020603050405020304" pitchFamily="18" charset="0"/>
              </a:rPr>
              <a:t> in the Netherlands </a:t>
            </a:r>
            <a:r>
              <a:rPr lang="nl-NL" sz="1100" dirty="0" err="1">
                <a:latin typeface="Times New Roman" panose="02020603050405020304" pitchFamily="18" charset="0"/>
                <a:cs typeface="Times New Roman" panose="02020603050405020304" pitchFamily="18" charset="0"/>
              </a:rPr>
              <a:t>dedicated</a:t>
            </a:r>
            <a:r>
              <a:rPr lang="nl-NL" sz="1100" dirty="0">
                <a:latin typeface="Times New Roman" panose="02020603050405020304" pitchFamily="18" charset="0"/>
                <a:cs typeface="Times New Roman" panose="02020603050405020304" pitchFamily="18" charset="0"/>
              </a:rPr>
              <a:t> </a:t>
            </a:r>
            <a:r>
              <a:rPr lang="nl-NL" sz="1100" dirty="0" err="1">
                <a:latin typeface="Times New Roman" panose="02020603050405020304" pitchFamily="18" charset="0"/>
                <a:cs typeface="Times New Roman" panose="02020603050405020304" pitchFamily="18" charset="0"/>
              </a:rPr>
              <a:t>to</a:t>
            </a:r>
            <a:r>
              <a:rPr lang="nl-NL" sz="1100" dirty="0">
                <a:latin typeface="Times New Roman" panose="02020603050405020304" pitchFamily="18" charset="0"/>
                <a:cs typeface="Times New Roman" panose="02020603050405020304" pitchFamily="18" charset="0"/>
              </a:rPr>
              <a:t> </a:t>
            </a:r>
            <a:r>
              <a:rPr lang="nl-NL" sz="1100" dirty="0" err="1">
                <a:latin typeface="Times New Roman" panose="02020603050405020304" pitchFamily="18" charset="0"/>
                <a:cs typeface="Times New Roman" panose="02020603050405020304" pitchFamily="18" charset="0"/>
              </a:rPr>
              <a:t>paediatric</a:t>
            </a:r>
            <a:r>
              <a:rPr lang="nl-NL" sz="1100" dirty="0">
                <a:latin typeface="Times New Roman" panose="02020603050405020304" pitchFamily="18" charset="0"/>
                <a:cs typeface="Times New Roman" panose="02020603050405020304" pitchFamily="18" charset="0"/>
              </a:rPr>
              <a:t> </a:t>
            </a:r>
            <a:r>
              <a:rPr lang="nl-NL" sz="1100" dirty="0" err="1">
                <a:latin typeface="Times New Roman" panose="02020603050405020304" pitchFamily="18" charset="0"/>
                <a:cs typeface="Times New Roman" panose="02020603050405020304" pitchFamily="18" charset="0"/>
              </a:rPr>
              <a:t>oncology</a:t>
            </a:r>
            <a:r>
              <a:rPr lang="nl-NL" sz="1100" dirty="0">
                <a:latin typeface="Times New Roman" panose="02020603050405020304" pitchFamily="18" charset="0"/>
                <a:cs typeface="Times New Roman" panose="02020603050405020304" pitchFamily="18" charset="0"/>
              </a:rPr>
              <a:t> </a:t>
            </a:r>
            <a:r>
              <a:rPr lang="nl-NL" sz="1100" dirty="0" err="1">
                <a:latin typeface="Times New Roman" panose="02020603050405020304" pitchFamily="18" charset="0"/>
                <a:cs typeface="Times New Roman" panose="02020603050405020304" pitchFamily="18" charset="0"/>
              </a:rPr>
              <a:t>patients</a:t>
            </a:r>
            <a:r>
              <a:rPr lang="nl-NL" sz="1100" dirty="0">
                <a:latin typeface="Times New Roman" panose="02020603050405020304" pitchFamily="18" charset="0"/>
                <a:cs typeface="Times New Roman" panose="02020603050405020304" pitchFamily="18" charset="0"/>
              </a:rPr>
              <a:t> </a:t>
            </a:r>
            <a:r>
              <a:rPr lang="nl-NL" sz="1100" dirty="0" err="1">
                <a:latin typeface="Times New Roman" panose="02020603050405020304" pitchFamily="18" charset="0"/>
                <a:cs typeface="Times New Roman" panose="02020603050405020304" pitchFamily="18" charset="0"/>
              </a:rPr>
              <a:t>and</a:t>
            </a:r>
            <a:r>
              <a:rPr lang="nl-NL" sz="1100" dirty="0">
                <a:latin typeface="Times New Roman" panose="02020603050405020304" pitchFamily="18" charset="0"/>
                <a:cs typeface="Times New Roman" panose="02020603050405020304" pitchFamily="18" charset="0"/>
              </a:rPr>
              <a:t> offers </a:t>
            </a:r>
            <a:r>
              <a:rPr lang="nl-NL" sz="1100" dirty="0" err="1">
                <a:latin typeface="Times New Roman" panose="02020603050405020304" pitchFamily="18" charset="0"/>
                <a:cs typeface="Times New Roman" panose="02020603050405020304" pitchFamily="18" charset="0"/>
              </a:rPr>
              <a:t>general</a:t>
            </a:r>
            <a:r>
              <a:rPr lang="nl-NL" sz="1100" dirty="0">
                <a:latin typeface="Times New Roman" panose="02020603050405020304" pitchFamily="18" charset="0"/>
                <a:cs typeface="Times New Roman" panose="02020603050405020304" pitchFamily="18" charset="0"/>
              </a:rPr>
              <a:t> </a:t>
            </a:r>
            <a:r>
              <a:rPr lang="nl-NL" sz="1100" dirty="0" err="1">
                <a:latin typeface="Times New Roman" panose="02020603050405020304" pitchFamily="18" charset="0"/>
                <a:cs typeface="Times New Roman" panose="02020603050405020304" pitchFamily="18" charset="0"/>
              </a:rPr>
              <a:t>anaesthetic</a:t>
            </a:r>
            <a:r>
              <a:rPr lang="nl-NL" sz="1100" dirty="0">
                <a:latin typeface="Times New Roman" panose="02020603050405020304" pitchFamily="18" charset="0"/>
                <a:cs typeface="Times New Roman" panose="02020603050405020304" pitchFamily="18" charset="0"/>
              </a:rPr>
              <a:t> </a:t>
            </a:r>
            <a:r>
              <a:rPr lang="nl-NL" sz="1100" dirty="0" err="1">
                <a:latin typeface="Times New Roman" panose="02020603050405020304" pitchFamily="18" charset="0"/>
                <a:cs typeface="Times New Roman" panose="02020603050405020304" pitchFamily="18" charset="0"/>
              </a:rPr>
              <a:t>facilities</a:t>
            </a:r>
            <a:r>
              <a:rPr lang="nl-NL" sz="1100" dirty="0">
                <a:latin typeface="Times New Roman" panose="02020603050405020304" pitchFamily="18" charset="0"/>
                <a:cs typeface="Times New Roman" panose="02020603050405020304" pitchFamily="18" charset="0"/>
              </a:rPr>
              <a:t>. The GPTC is a </a:t>
            </a:r>
            <a:r>
              <a:rPr lang="nl-NL" sz="1100" dirty="0" err="1">
                <a:latin typeface="Times New Roman" panose="02020603050405020304" pitchFamily="18" charset="0"/>
                <a:cs typeface="Times New Roman" panose="02020603050405020304" pitchFamily="18" charset="0"/>
              </a:rPr>
              <a:t>purposed</a:t>
            </a:r>
            <a:r>
              <a:rPr lang="nl-NL" sz="1100" dirty="0">
                <a:latin typeface="Times New Roman" panose="02020603050405020304" pitchFamily="18" charset="0"/>
                <a:cs typeface="Times New Roman" panose="02020603050405020304" pitchFamily="18" charset="0"/>
              </a:rPr>
              <a:t> built building </a:t>
            </a:r>
            <a:r>
              <a:rPr lang="nl-NL" sz="1100" dirty="0" err="1">
                <a:latin typeface="Times New Roman" panose="02020603050405020304" pitchFamily="18" charset="0"/>
                <a:cs typeface="Times New Roman" panose="02020603050405020304" pitchFamily="18" charset="0"/>
              </a:rPr>
              <a:t>designed</a:t>
            </a:r>
            <a:r>
              <a:rPr lang="nl-NL" sz="1100" dirty="0">
                <a:latin typeface="Times New Roman" panose="02020603050405020304" pitchFamily="18" charset="0"/>
                <a:cs typeface="Times New Roman" panose="02020603050405020304" pitchFamily="18" charset="0"/>
              </a:rPr>
              <a:t> </a:t>
            </a:r>
            <a:r>
              <a:rPr lang="nl-NL" sz="1100" dirty="0" err="1">
                <a:latin typeface="Times New Roman" panose="02020603050405020304" pitchFamily="18" charset="0"/>
                <a:cs typeface="Times New Roman" panose="02020603050405020304" pitchFamily="18" charset="0"/>
              </a:rPr>
              <a:t>for</a:t>
            </a:r>
            <a:r>
              <a:rPr lang="nl-NL" sz="1100" dirty="0">
                <a:latin typeface="Times New Roman" panose="02020603050405020304" pitchFamily="18" charset="0"/>
                <a:cs typeface="Times New Roman" panose="02020603050405020304" pitchFamily="18" charset="0"/>
              </a:rPr>
              <a:t> proton </a:t>
            </a:r>
            <a:r>
              <a:rPr lang="nl-NL" sz="1100" dirty="0" err="1">
                <a:latin typeface="Times New Roman" panose="02020603050405020304" pitchFamily="18" charset="0"/>
                <a:cs typeface="Times New Roman" panose="02020603050405020304" pitchFamily="18" charset="0"/>
              </a:rPr>
              <a:t>therapy</a:t>
            </a:r>
            <a:r>
              <a:rPr lang="nl-NL" sz="1100" dirty="0">
                <a:latin typeface="Times New Roman" panose="02020603050405020304" pitchFamily="18" charset="0"/>
                <a:cs typeface="Times New Roman" panose="02020603050405020304" pitchFamily="18" charset="0"/>
              </a:rPr>
              <a:t> </a:t>
            </a:r>
            <a:r>
              <a:rPr lang="nl-NL" sz="1100" dirty="0" err="1" smtClean="0">
                <a:latin typeface="Times New Roman" panose="02020603050405020304" pitchFamily="18" charset="0"/>
                <a:cs typeface="Times New Roman" panose="02020603050405020304" pitchFamily="18" charset="0"/>
              </a:rPr>
              <a:t>for</a:t>
            </a:r>
            <a:r>
              <a:rPr lang="nl-NL" sz="1100" dirty="0" smtClean="0">
                <a:latin typeface="Times New Roman" panose="02020603050405020304" pitchFamily="18" charset="0"/>
                <a:cs typeface="Times New Roman" panose="02020603050405020304" pitchFamily="18" charset="0"/>
              </a:rPr>
              <a:t> </a:t>
            </a:r>
            <a:r>
              <a:rPr lang="nl-NL" sz="1100" dirty="0" err="1">
                <a:latin typeface="Times New Roman" panose="02020603050405020304" pitchFamily="18" charset="0"/>
                <a:cs typeface="Times New Roman" panose="02020603050405020304" pitchFamily="18" charset="0"/>
              </a:rPr>
              <a:t>both</a:t>
            </a:r>
            <a:r>
              <a:rPr lang="nl-NL" sz="1100" dirty="0">
                <a:latin typeface="Times New Roman" panose="02020603050405020304" pitchFamily="18" charset="0"/>
                <a:cs typeface="Times New Roman" panose="02020603050405020304" pitchFamily="18" charset="0"/>
              </a:rPr>
              <a:t> </a:t>
            </a:r>
            <a:r>
              <a:rPr lang="nl-NL" sz="1100" dirty="0" err="1">
                <a:latin typeface="Times New Roman" panose="02020603050405020304" pitchFamily="18" charset="0"/>
                <a:cs typeface="Times New Roman" panose="02020603050405020304" pitchFamily="18" charset="0"/>
              </a:rPr>
              <a:t>adults</a:t>
            </a:r>
            <a:r>
              <a:rPr lang="nl-NL" sz="1100" dirty="0">
                <a:latin typeface="Times New Roman" panose="02020603050405020304" pitchFamily="18" charset="0"/>
                <a:cs typeface="Times New Roman" panose="02020603050405020304" pitchFamily="18" charset="0"/>
              </a:rPr>
              <a:t> </a:t>
            </a:r>
            <a:r>
              <a:rPr lang="nl-NL" sz="1100" dirty="0" err="1">
                <a:latin typeface="Times New Roman" panose="02020603050405020304" pitchFamily="18" charset="0"/>
                <a:cs typeface="Times New Roman" panose="02020603050405020304" pitchFamily="18" charset="0"/>
              </a:rPr>
              <a:t>and</a:t>
            </a:r>
            <a:r>
              <a:rPr lang="nl-NL" sz="1100" dirty="0">
                <a:latin typeface="Times New Roman" panose="02020603050405020304" pitchFamily="18" charset="0"/>
                <a:cs typeface="Times New Roman" panose="02020603050405020304" pitchFamily="18" charset="0"/>
              </a:rPr>
              <a:t> </a:t>
            </a:r>
            <a:r>
              <a:rPr lang="nl-NL" sz="1100" dirty="0" err="1">
                <a:latin typeface="Times New Roman" panose="02020603050405020304" pitchFamily="18" charset="0"/>
                <a:cs typeface="Times New Roman" panose="02020603050405020304" pitchFamily="18" charset="0"/>
              </a:rPr>
              <a:t>children</a:t>
            </a:r>
            <a:endParaRPr lang="en-GB" sz="1100" dirty="0">
              <a:latin typeface="Times New Roman" panose="02020603050405020304" pitchFamily="18" charset="0"/>
              <a:cs typeface="Times New Roman" panose="02020603050405020304" pitchFamily="18" charset="0"/>
            </a:endParaRPr>
          </a:p>
          <a:p>
            <a:pPr algn="just" defTabSz="873209">
              <a:defRPr/>
            </a:pPr>
            <a:endParaRPr lang="en-GB" dirty="0"/>
          </a:p>
          <a:p>
            <a:pPr algn="just" defTabSz="873209">
              <a:defRPr/>
            </a:pPr>
            <a:endParaRPr lang="en-GB" dirty="0"/>
          </a:p>
          <a:p>
            <a:pPr algn="just" defTabSz="873209">
              <a:defRPr/>
            </a:pPr>
            <a:endParaRPr lang="en-GB" dirty="0"/>
          </a:p>
          <a:p>
            <a:pPr algn="just" defTabSz="873209">
              <a:defRPr/>
            </a:pPr>
            <a:endParaRPr lang="en-GB" dirty="0"/>
          </a:p>
          <a:p>
            <a:pPr algn="just" defTabSz="873209">
              <a:defRPr/>
            </a:pPr>
            <a:r>
              <a:rPr lang="en-GB" altLang="zh-CN" dirty="0">
                <a:ea typeface="SimSun" charset="0"/>
                <a:cs typeface="SimSun" charset="0"/>
              </a:rPr>
              <a:t>                                                          </a:t>
            </a:r>
            <a:endParaRPr lang="en-US" dirty="0">
              <a:ea typeface="SimSun" charset="0"/>
              <a:cs typeface="SimSun" charset="0"/>
            </a:endParaRPr>
          </a:p>
        </p:txBody>
      </p:sp>
      <p:sp>
        <p:nvSpPr>
          <p:cNvPr id="2061" name="Rectangle 3556"/>
          <p:cNvSpPr>
            <a:spLocks noChangeArrowheads="1"/>
          </p:cNvSpPr>
          <p:nvPr/>
        </p:nvSpPr>
        <p:spPr bwMode="auto">
          <a:xfrm>
            <a:off x="3455834" y="8364593"/>
            <a:ext cx="3003941" cy="41917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79836" tIns="39918" rIns="79836" bIns="39918">
            <a:spAutoFit/>
          </a:bodyPr>
          <a:lstStyle/>
          <a:p>
            <a:r>
              <a:rPr lang="en-GB" sz="1100" b="1" dirty="0">
                <a:latin typeface="Times New Roman" panose="02020603050405020304" pitchFamily="18" charset="0"/>
                <a:cs typeface="Times New Roman" panose="02020603050405020304" pitchFamily="18" charset="0"/>
              </a:rPr>
              <a:t>Conflict of Interest</a:t>
            </a:r>
            <a:endParaRPr lang="nl-NL" sz="1100" dirty="0">
              <a:latin typeface="Times New Roman" panose="02020603050405020304" pitchFamily="18" charset="0"/>
              <a:cs typeface="Times New Roman" panose="02020603050405020304" pitchFamily="18" charset="0"/>
            </a:endParaRPr>
          </a:p>
          <a:p>
            <a:r>
              <a:rPr lang="en-GB" sz="1100" dirty="0">
                <a:latin typeface="Times New Roman" panose="02020603050405020304" pitchFamily="18" charset="0"/>
                <a:cs typeface="Times New Roman" panose="02020603050405020304" pitchFamily="18" charset="0"/>
              </a:rPr>
              <a:t>None</a:t>
            </a:r>
            <a:endParaRPr lang="nl-NL" sz="1100" dirty="0">
              <a:latin typeface="Times New Roman" panose="02020603050405020304" pitchFamily="18" charset="0"/>
              <a:cs typeface="Times New Roman" panose="02020603050405020304" pitchFamily="18" charset="0"/>
            </a:endParaRPr>
          </a:p>
        </p:txBody>
      </p:sp>
      <p:sp>
        <p:nvSpPr>
          <p:cNvPr id="3" name="Tekstvak 2"/>
          <p:cNvSpPr txBox="1"/>
          <p:nvPr/>
        </p:nvSpPr>
        <p:spPr>
          <a:xfrm>
            <a:off x="253670" y="4839418"/>
            <a:ext cx="2978266" cy="3973989"/>
          </a:xfrm>
          <a:prstGeom prst="rect">
            <a:avLst/>
          </a:prstGeom>
          <a:noFill/>
        </p:spPr>
        <p:txBody>
          <a:bodyPr wrap="square" lIns="79836" tIns="39918" rIns="79836" bIns="39918" rtlCol="0">
            <a:spAutoFit/>
          </a:bodyPr>
          <a:lstStyle/>
          <a:p>
            <a:pPr algn="just"/>
            <a:r>
              <a:rPr lang="en-GB" sz="1100" b="1" dirty="0" smtClean="0">
                <a:latin typeface="Times New Roman" panose="02020603050405020304" pitchFamily="18" charset="0"/>
                <a:cs typeface="Times New Roman" panose="02020603050405020304" pitchFamily="18" charset="0"/>
              </a:rPr>
              <a:t>Results</a:t>
            </a:r>
            <a:endParaRPr lang="nl-NL" sz="1100" dirty="0" smtClean="0">
              <a:latin typeface="Times New Roman" panose="02020603050405020304" pitchFamily="18" charset="0"/>
              <a:cs typeface="Times New Roman" panose="02020603050405020304" pitchFamily="18" charset="0"/>
            </a:endParaRPr>
          </a:p>
          <a:p>
            <a:pPr algn="just"/>
            <a:r>
              <a:rPr lang="en-GB" sz="1100" dirty="0" smtClean="0">
                <a:latin typeface="Times New Roman" panose="02020603050405020304" pitchFamily="18" charset="0"/>
                <a:cs typeface="Times New Roman" panose="02020603050405020304" pitchFamily="18" charset="0"/>
              </a:rPr>
              <a:t>The department of anaesthesia and radiotherapy have contributed to the design in creating a paediatric friendly environment for patients and the family during their treatment at the GPTC. The anaesthetic personnel working at the GPTC are a selected group to ensure good rapport and familiarity with the environment, patient and family. An anaesthetic-radiotherapy ritual is set up as a daily routine for the children. This includes looking for Radio Robbie the GPTC superhero, reading a book during preparation and anaesthetic induction and driving an electric toy car once a week. All would receive a self-personalised box which contained memorabilia during their treatment such as milestone achievement keepsake. They receive a stamp after each session and “strength” bead for each procedure they undergo. Parents are encouraged to interact directly with the staff allowing them to express their feelings and concerns which are directly feedback to relevant individuals via electronic messaging.  </a:t>
            </a:r>
            <a:endParaRPr lang="nl-NL" sz="1100" dirty="0">
              <a:latin typeface="Times New Roman" panose="02020603050405020304" pitchFamily="18" charset="0"/>
              <a:cs typeface="Times New Roman" panose="02020603050405020304" pitchFamily="18" charset="0"/>
            </a:endParaRPr>
          </a:p>
        </p:txBody>
      </p:sp>
      <p:sp>
        <p:nvSpPr>
          <p:cNvPr id="4" name="Tekstvak 3"/>
          <p:cNvSpPr txBox="1"/>
          <p:nvPr/>
        </p:nvSpPr>
        <p:spPr>
          <a:xfrm>
            <a:off x="3384787" y="7216612"/>
            <a:ext cx="3232327" cy="1265555"/>
          </a:xfrm>
          <a:prstGeom prst="rect">
            <a:avLst/>
          </a:prstGeom>
          <a:noFill/>
        </p:spPr>
        <p:txBody>
          <a:bodyPr wrap="square" lIns="79836" tIns="39918" rIns="79836" bIns="39918" rtlCol="0">
            <a:spAutoFit/>
          </a:bodyPr>
          <a:lstStyle/>
          <a:p>
            <a:pPr algn="just"/>
            <a:r>
              <a:rPr lang="en-GB" sz="1100" b="1" dirty="0">
                <a:latin typeface="Times New Roman" panose="02020603050405020304" pitchFamily="18" charset="0"/>
                <a:cs typeface="Times New Roman" panose="02020603050405020304" pitchFamily="18" charset="0"/>
              </a:rPr>
              <a:t>Conclusion</a:t>
            </a:r>
            <a:endParaRPr lang="nl-NL" sz="1100" dirty="0">
              <a:latin typeface="Times New Roman" panose="02020603050405020304" pitchFamily="18" charset="0"/>
              <a:cs typeface="Times New Roman" panose="02020603050405020304" pitchFamily="18" charset="0"/>
            </a:endParaRPr>
          </a:p>
          <a:p>
            <a:pPr algn="just"/>
            <a:r>
              <a:rPr lang="nl-NL" sz="1100" dirty="0">
                <a:latin typeface="Times New Roman" panose="02020603050405020304" pitchFamily="18" charset="0"/>
                <a:cs typeface="Times New Roman" panose="02020603050405020304" pitchFamily="18" charset="0"/>
              </a:rPr>
              <a:t>The prospect of </a:t>
            </a:r>
            <a:r>
              <a:rPr lang="nl-NL" sz="1100" dirty="0" err="1">
                <a:latin typeface="Times New Roman" panose="02020603050405020304" pitchFamily="18" charset="0"/>
                <a:cs typeface="Times New Roman" panose="02020603050405020304" pitchFamily="18" charset="0"/>
              </a:rPr>
              <a:t>daily</a:t>
            </a:r>
            <a:r>
              <a:rPr lang="nl-NL" sz="1100" dirty="0">
                <a:latin typeface="Times New Roman" panose="02020603050405020304" pitchFamily="18" charset="0"/>
                <a:cs typeface="Times New Roman" panose="02020603050405020304" pitchFamily="18" charset="0"/>
              </a:rPr>
              <a:t> anaesthesia </a:t>
            </a:r>
            <a:r>
              <a:rPr lang="nl-NL" sz="1100" dirty="0" err="1">
                <a:latin typeface="Times New Roman" panose="02020603050405020304" pitchFamily="18" charset="0"/>
                <a:cs typeface="Times New Roman" panose="02020603050405020304" pitchFamily="18" charset="0"/>
              </a:rPr>
              <a:t>and</a:t>
            </a:r>
            <a:r>
              <a:rPr lang="nl-NL" sz="1100" dirty="0">
                <a:latin typeface="Times New Roman" panose="02020603050405020304" pitchFamily="18" charset="0"/>
                <a:cs typeface="Times New Roman" panose="02020603050405020304" pitchFamily="18" charset="0"/>
              </a:rPr>
              <a:t> </a:t>
            </a:r>
            <a:r>
              <a:rPr lang="nl-NL" sz="1100" dirty="0" err="1">
                <a:latin typeface="Times New Roman" panose="02020603050405020304" pitchFamily="18" charset="0"/>
                <a:cs typeface="Times New Roman" panose="02020603050405020304" pitchFamily="18" charset="0"/>
              </a:rPr>
              <a:t>radiotherapy</a:t>
            </a:r>
            <a:r>
              <a:rPr lang="nl-NL" sz="1100" dirty="0">
                <a:latin typeface="Times New Roman" panose="02020603050405020304" pitchFamily="18" charset="0"/>
                <a:cs typeface="Times New Roman" panose="02020603050405020304" pitchFamily="18" charset="0"/>
              </a:rPr>
              <a:t> in </a:t>
            </a:r>
            <a:r>
              <a:rPr lang="nl-NL" sz="1100" dirty="0" err="1">
                <a:latin typeface="Times New Roman" panose="02020603050405020304" pitchFamily="18" charset="0"/>
                <a:cs typeface="Times New Roman" panose="02020603050405020304" pitchFamily="18" charset="0"/>
              </a:rPr>
              <a:t>an</a:t>
            </a:r>
            <a:r>
              <a:rPr lang="nl-NL" sz="1100" dirty="0">
                <a:latin typeface="Times New Roman" panose="02020603050405020304" pitchFamily="18" charset="0"/>
                <a:cs typeface="Times New Roman" panose="02020603050405020304" pitchFamily="18" charset="0"/>
              </a:rPr>
              <a:t> </a:t>
            </a:r>
            <a:r>
              <a:rPr lang="nl-NL" sz="1100" dirty="0" err="1">
                <a:latin typeface="Times New Roman" panose="02020603050405020304" pitchFamily="18" charset="0"/>
                <a:cs typeface="Times New Roman" panose="02020603050405020304" pitchFamily="18" charset="0"/>
              </a:rPr>
              <a:t>unfamiliar</a:t>
            </a:r>
            <a:r>
              <a:rPr lang="nl-NL" sz="1100" dirty="0">
                <a:latin typeface="Times New Roman" panose="02020603050405020304" pitchFamily="18" charset="0"/>
                <a:cs typeface="Times New Roman" panose="02020603050405020304" pitchFamily="18" charset="0"/>
              </a:rPr>
              <a:t> </a:t>
            </a:r>
            <a:r>
              <a:rPr lang="nl-NL" sz="1100" dirty="0" err="1">
                <a:latin typeface="Times New Roman" panose="02020603050405020304" pitchFamily="18" charset="0"/>
                <a:cs typeface="Times New Roman" panose="02020603050405020304" pitchFamily="18" charset="0"/>
              </a:rPr>
              <a:t>place</a:t>
            </a:r>
            <a:r>
              <a:rPr lang="nl-NL" sz="1100" dirty="0">
                <a:latin typeface="Times New Roman" panose="02020603050405020304" pitchFamily="18" charset="0"/>
                <a:cs typeface="Times New Roman" panose="02020603050405020304" pitchFamily="18" charset="0"/>
              </a:rPr>
              <a:t> </a:t>
            </a:r>
            <a:r>
              <a:rPr lang="nl-NL" sz="1100" dirty="0" err="1">
                <a:latin typeface="Times New Roman" panose="02020603050405020304" pitchFamily="18" charset="0"/>
                <a:cs typeface="Times New Roman" panose="02020603050405020304" pitchFamily="18" charset="0"/>
              </a:rPr>
              <a:t>for</a:t>
            </a:r>
            <a:r>
              <a:rPr lang="nl-NL" sz="1100" dirty="0">
                <a:latin typeface="Times New Roman" panose="02020603050405020304" pitchFamily="18" charset="0"/>
                <a:cs typeface="Times New Roman" panose="02020603050405020304" pitchFamily="18" charset="0"/>
              </a:rPr>
              <a:t> a </a:t>
            </a:r>
            <a:r>
              <a:rPr lang="nl-NL" sz="1100" dirty="0" err="1">
                <a:latin typeface="Times New Roman" panose="02020603050405020304" pitchFamily="18" charset="0"/>
                <a:cs typeface="Times New Roman" panose="02020603050405020304" pitchFamily="18" charset="0"/>
              </a:rPr>
              <a:t>child</a:t>
            </a:r>
            <a:r>
              <a:rPr lang="nl-NL" sz="1100" dirty="0">
                <a:latin typeface="Times New Roman" panose="02020603050405020304" pitchFamily="18" charset="0"/>
                <a:cs typeface="Times New Roman" panose="02020603050405020304" pitchFamily="18" charset="0"/>
              </a:rPr>
              <a:t> in a non-</a:t>
            </a:r>
            <a:r>
              <a:rPr lang="nl-NL" sz="1100" dirty="0" err="1">
                <a:latin typeface="Times New Roman" panose="02020603050405020304" pitchFamily="18" charset="0"/>
                <a:cs typeface="Times New Roman" panose="02020603050405020304" pitchFamily="18" charset="0"/>
              </a:rPr>
              <a:t>paediatric</a:t>
            </a:r>
            <a:r>
              <a:rPr lang="nl-NL" sz="1100" dirty="0">
                <a:latin typeface="Times New Roman" panose="02020603050405020304" pitchFamily="18" charset="0"/>
                <a:cs typeface="Times New Roman" panose="02020603050405020304" pitchFamily="18" charset="0"/>
              </a:rPr>
              <a:t> environment </a:t>
            </a:r>
            <a:r>
              <a:rPr lang="nl-NL" sz="1100" dirty="0" err="1">
                <a:latin typeface="Times New Roman" panose="02020603050405020304" pitchFamily="18" charset="0"/>
                <a:cs typeface="Times New Roman" panose="02020603050405020304" pitchFamily="18" charset="0"/>
              </a:rPr>
              <a:t>can</a:t>
            </a:r>
            <a:r>
              <a:rPr lang="nl-NL" sz="1100" dirty="0">
                <a:latin typeface="Times New Roman" panose="02020603050405020304" pitchFamily="18" charset="0"/>
                <a:cs typeface="Times New Roman" panose="02020603050405020304" pitchFamily="18" charset="0"/>
              </a:rPr>
              <a:t> </a:t>
            </a:r>
            <a:r>
              <a:rPr lang="nl-NL" sz="1100" dirty="0" err="1">
                <a:latin typeface="Times New Roman" panose="02020603050405020304" pitchFamily="18" charset="0"/>
                <a:cs typeface="Times New Roman" panose="02020603050405020304" pitchFamily="18" charset="0"/>
              </a:rPr>
              <a:t>be</a:t>
            </a:r>
            <a:r>
              <a:rPr lang="nl-NL" sz="1100" dirty="0">
                <a:latin typeface="Times New Roman" panose="02020603050405020304" pitchFamily="18" charset="0"/>
                <a:cs typeface="Times New Roman" panose="02020603050405020304" pitchFamily="18" charset="0"/>
              </a:rPr>
              <a:t> </a:t>
            </a:r>
            <a:r>
              <a:rPr lang="nl-NL" sz="1100" dirty="0" err="1">
                <a:latin typeface="Times New Roman" panose="02020603050405020304" pitchFamily="18" charset="0"/>
                <a:cs typeface="Times New Roman" panose="02020603050405020304" pitchFamily="18" charset="0"/>
              </a:rPr>
              <a:t>daunting</a:t>
            </a:r>
            <a:r>
              <a:rPr lang="nl-NL" sz="1100" dirty="0">
                <a:latin typeface="Times New Roman" panose="02020603050405020304" pitchFamily="18" charset="0"/>
                <a:cs typeface="Times New Roman" panose="02020603050405020304" pitchFamily="18" charset="0"/>
              </a:rPr>
              <a:t>. We had </a:t>
            </a:r>
            <a:r>
              <a:rPr lang="nl-NL" sz="1100" dirty="0" err="1">
                <a:latin typeface="Times New Roman" panose="02020603050405020304" pitchFamily="18" charset="0"/>
                <a:cs typeface="Times New Roman" panose="02020603050405020304" pitchFamily="18" charset="0"/>
              </a:rPr>
              <a:t>successfully</a:t>
            </a:r>
            <a:r>
              <a:rPr lang="nl-NL" sz="1100" dirty="0">
                <a:latin typeface="Times New Roman" panose="02020603050405020304" pitchFamily="18" charset="0"/>
                <a:cs typeface="Times New Roman" panose="02020603050405020304" pitchFamily="18" charset="0"/>
              </a:rPr>
              <a:t> </a:t>
            </a:r>
            <a:r>
              <a:rPr lang="nl-NL" sz="1100" dirty="0" err="1">
                <a:latin typeface="Times New Roman" panose="02020603050405020304" pitchFamily="18" charset="0"/>
                <a:cs typeface="Times New Roman" panose="02020603050405020304" pitchFamily="18" charset="0"/>
              </a:rPr>
              <a:t>created</a:t>
            </a:r>
            <a:r>
              <a:rPr lang="nl-NL" sz="1100" dirty="0">
                <a:latin typeface="Times New Roman" panose="02020603050405020304" pitchFamily="18" charset="0"/>
                <a:cs typeface="Times New Roman" panose="02020603050405020304" pitchFamily="18" charset="0"/>
              </a:rPr>
              <a:t> a safe </a:t>
            </a:r>
            <a:r>
              <a:rPr lang="nl-NL" sz="1100" dirty="0" err="1">
                <a:latin typeface="Times New Roman" panose="02020603050405020304" pitchFamily="18" charset="0"/>
                <a:cs typeface="Times New Roman" panose="02020603050405020304" pitchFamily="18" charset="0"/>
              </a:rPr>
              <a:t>and</a:t>
            </a:r>
            <a:r>
              <a:rPr lang="nl-NL" sz="1100" dirty="0">
                <a:latin typeface="Times New Roman" panose="02020603050405020304" pitchFamily="18" charset="0"/>
                <a:cs typeface="Times New Roman" panose="02020603050405020304" pitchFamily="18" charset="0"/>
              </a:rPr>
              <a:t> </a:t>
            </a:r>
            <a:r>
              <a:rPr lang="nl-NL" sz="1100" dirty="0" err="1">
                <a:latin typeface="Times New Roman" panose="02020603050405020304" pitchFamily="18" charset="0"/>
                <a:cs typeface="Times New Roman" panose="02020603050405020304" pitchFamily="18" charset="0"/>
              </a:rPr>
              <a:t>paediatric</a:t>
            </a:r>
            <a:r>
              <a:rPr lang="nl-NL" sz="1100" dirty="0">
                <a:latin typeface="Times New Roman" panose="02020603050405020304" pitchFamily="18" charset="0"/>
                <a:cs typeface="Times New Roman" panose="02020603050405020304" pitchFamily="18" charset="0"/>
              </a:rPr>
              <a:t> </a:t>
            </a:r>
            <a:r>
              <a:rPr lang="nl-NL" sz="1100" dirty="0" err="1">
                <a:latin typeface="Times New Roman" panose="02020603050405020304" pitchFamily="18" charset="0"/>
                <a:cs typeface="Times New Roman" panose="02020603050405020304" pitchFamily="18" charset="0"/>
              </a:rPr>
              <a:t>friendly</a:t>
            </a:r>
            <a:r>
              <a:rPr lang="nl-NL" sz="1100" dirty="0">
                <a:latin typeface="Times New Roman" panose="02020603050405020304" pitchFamily="18" charset="0"/>
                <a:cs typeface="Times New Roman" panose="02020603050405020304" pitchFamily="18" charset="0"/>
              </a:rPr>
              <a:t> setting </a:t>
            </a:r>
            <a:r>
              <a:rPr lang="nl-NL" sz="1100" dirty="0" err="1">
                <a:latin typeface="Times New Roman" panose="02020603050405020304" pitchFamily="18" charset="0"/>
                <a:cs typeface="Times New Roman" panose="02020603050405020304" pitchFamily="18" charset="0"/>
              </a:rPr>
              <a:t>for</a:t>
            </a:r>
            <a:r>
              <a:rPr lang="nl-NL" sz="1100" dirty="0">
                <a:latin typeface="Times New Roman" panose="02020603050405020304" pitchFamily="18" charset="0"/>
                <a:cs typeface="Times New Roman" panose="02020603050405020304" pitchFamily="18" charset="0"/>
              </a:rPr>
              <a:t> the </a:t>
            </a:r>
            <a:r>
              <a:rPr lang="nl-NL" sz="1100" dirty="0" err="1">
                <a:latin typeface="Times New Roman" panose="02020603050405020304" pitchFamily="18" charset="0"/>
                <a:cs typeface="Times New Roman" panose="02020603050405020304" pitchFamily="18" charset="0"/>
              </a:rPr>
              <a:t>patient</a:t>
            </a:r>
            <a:r>
              <a:rPr lang="nl-NL" sz="1100" dirty="0">
                <a:latin typeface="Times New Roman" panose="02020603050405020304" pitchFamily="18" charset="0"/>
                <a:cs typeface="Times New Roman" panose="02020603050405020304" pitchFamily="18" charset="0"/>
              </a:rPr>
              <a:t> </a:t>
            </a:r>
            <a:r>
              <a:rPr lang="nl-NL" sz="1100" dirty="0" err="1">
                <a:latin typeface="Times New Roman" panose="02020603050405020304" pitchFamily="18" charset="0"/>
                <a:cs typeface="Times New Roman" panose="02020603050405020304" pitchFamily="18" charset="0"/>
              </a:rPr>
              <a:t>and</a:t>
            </a:r>
            <a:r>
              <a:rPr lang="nl-NL" sz="1100" dirty="0">
                <a:latin typeface="Times New Roman" panose="02020603050405020304" pitchFamily="18" charset="0"/>
                <a:cs typeface="Times New Roman" panose="02020603050405020304" pitchFamily="18" charset="0"/>
              </a:rPr>
              <a:t> </a:t>
            </a:r>
            <a:r>
              <a:rPr lang="nl-NL" sz="1100" dirty="0" err="1">
                <a:latin typeface="Times New Roman" panose="02020603050405020304" pitchFamily="18" charset="0"/>
                <a:cs typeface="Times New Roman" panose="02020603050405020304" pitchFamily="18" charset="0"/>
              </a:rPr>
              <a:t>their</a:t>
            </a:r>
            <a:r>
              <a:rPr lang="nl-NL" sz="1100" dirty="0">
                <a:latin typeface="Times New Roman" panose="02020603050405020304" pitchFamily="18" charset="0"/>
                <a:cs typeface="Times New Roman" panose="02020603050405020304" pitchFamily="18" charset="0"/>
              </a:rPr>
              <a:t> family.</a:t>
            </a:r>
          </a:p>
          <a:p>
            <a:endParaRPr lang="nl-NL" sz="1100" dirty="0">
              <a:latin typeface="Times New Roman" panose="02020603050405020304" pitchFamily="18" charset="0"/>
              <a:cs typeface="Times New Roman" panose="02020603050405020304" pitchFamily="18" charset="0"/>
            </a:endParaRPr>
          </a:p>
        </p:txBody>
      </p:sp>
      <p:pic>
        <p:nvPicPr>
          <p:cNvPr id="9" name="Afbeelding 8"/>
          <p:cNvPicPr>
            <a:picLocks noChangeAspect="1"/>
          </p:cNvPicPr>
          <p:nvPr/>
        </p:nvPicPr>
        <p:blipFill rotWithShape="1">
          <a:blip r:embed="rId5">
            <a:extLst>
              <a:ext uri="{28A0092B-C50C-407E-A947-70E740481C1C}">
                <a14:useLocalDpi xmlns:a14="http://schemas.microsoft.com/office/drawing/2010/main" val="0"/>
              </a:ext>
            </a:extLst>
          </a:blip>
          <a:srcRect t="5964" b="6317"/>
          <a:stretch/>
        </p:blipFill>
        <p:spPr>
          <a:xfrm>
            <a:off x="3464016" y="5665321"/>
            <a:ext cx="919980" cy="1050878"/>
          </a:xfrm>
          <a:prstGeom prst="rect">
            <a:avLst/>
          </a:prstGeom>
        </p:spPr>
      </p:pic>
      <p:pic>
        <p:nvPicPr>
          <p:cNvPr id="12" name="Afbeelding 11"/>
          <p:cNvPicPr>
            <a:picLocks noChangeAspect="1"/>
          </p:cNvPicPr>
          <p:nvPr/>
        </p:nvPicPr>
        <p:blipFill rotWithShape="1">
          <a:blip r:embed="rId6">
            <a:extLst>
              <a:ext uri="{28A0092B-C50C-407E-A947-70E740481C1C}">
                <a14:useLocalDpi xmlns:a14="http://schemas.microsoft.com/office/drawing/2010/main" val="0"/>
              </a:ext>
            </a:extLst>
          </a:blip>
          <a:srcRect t="28911" r="17214"/>
          <a:stretch/>
        </p:blipFill>
        <p:spPr>
          <a:xfrm>
            <a:off x="3476013" y="3104345"/>
            <a:ext cx="809258" cy="926559"/>
          </a:xfrm>
          <a:prstGeom prst="rect">
            <a:avLst/>
          </a:prstGeom>
        </p:spPr>
      </p:pic>
      <p:pic>
        <p:nvPicPr>
          <p:cNvPr id="13" name="Afbeelding 12"/>
          <p:cNvPicPr>
            <a:picLocks noChangeAspect="1"/>
          </p:cNvPicPr>
          <p:nvPr/>
        </p:nvPicPr>
        <p:blipFill rotWithShape="1">
          <a:blip r:embed="rId7">
            <a:extLst>
              <a:ext uri="{28A0092B-C50C-407E-A947-70E740481C1C}">
                <a14:useLocalDpi xmlns:a14="http://schemas.microsoft.com/office/drawing/2010/main" val="0"/>
              </a:ext>
            </a:extLst>
          </a:blip>
          <a:srcRect l="8327" t="37428" b="12905"/>
          <a:stretch/>
        </p:blipFill>
        <p:spPr>
          <a:xfrm>
            <a:off x="4285270" y="3093916"/>
            <a:ext cx="2306697" cy="937297"/>
          </a:xfrm>
          <a:prstGeom prst="rect">
            <a:avLst/>
          </a:prstGeom>
        </p:spPr>
      </p:pic>
      <p:pic>
        <p:nvPicPr>
          <p:cNvPr id="14" name="Afbeelding 13"/>
          <p:cNvPicPr>
            <a:picLocks noChangeAspect="1"/>
          </p:cNvPicPr>
          <p:nvPr/>
        </p:nvPicPr>
        <p:blipFill rotWithShape="1">
          <a:blip r:embed="rId8">
            <a:extLst>
              <a:ext uri="{28A0092B-C50C-407E-A947-70E740481C1C}">
                <a14:useLocalDpi xmlns:a14="http://schemas.microsoft.com/office/drawing/2010/main" val="0"/>
              </a:ext>
            </a:extLst>
          </a:blip>
          <a:srcRect l="17089" t="30838" r="7929" b="3300"/>
          <a:stretch/>
        </p:blipFill>
        <p:spPr>
          <a:xfrm>
            <a:off x="4314364" y="4356715"/>
            <a:ext cx="792813" cy="867412"/>
          </a:xfrm>
          <a:prstGeom prst="rect">
            <a:avLst/>
          </a:prstGeom>
        </p:spPr>
      </p:pic>
      <p:pic>
        <p:nvPicPr>
          <p:cNvPr id="15" name="Afbeelding 14"/>
          <p:cNvPicPr>
            <a:picLocks noChangeAspect="1"/>
          </p:cNvPicPr>
          <p:nvPr/>
        </p:nvPicPr>
        <p:blipFill rotWithShape="1">
          <a:blip r:embed="rId9">
            <a:extLst>
              <a:ext uri="{28A0092B-C50C-407E-A947-70E740481C1C}">
                <a14:useLocalDpi xmlns:a14="http://schemas.microsoft.com/office/drawing/2010/main" val="0"/>
              </a:ext>
            </a:extLst>
          </a:blip>
          <a:srcRect l="4138" t="8365" r="6403" b="22090"/>
          <a:stretch/>
        </p:blipFill>
        <p:spPr>
          <a:xfrm>
            <a:off x="5104262" y="4356713"/>
            <a:ext cx="1487705" cy="867413"/>
          </a:xfrm>
          <a:prstGeom prst="rect">
            <a:avLst/>
          </a:prstGeom>
        </p:spPr>
      </p:pic>
      <p:pic>
        <p:nvPicPr>
          <p:cNvPr id="19" name="Afbeelding 18"/>
          <p:cNvPicPr>
            <a:picLocks noChangeAspect="1"/>
          </p:cNvPicPr>
          <p:nvPr/>
        </p:nvPicPr>
        <p:blipFill rotWithShape="1">
          <a:blip r:embed="rId10">
            <a:extLst>
              <a:ext uri="{28A0092B-C50C-407E-A947-70E740481C1C}">
                <a14:useLocalDpi xmlns:a14="http://schemas.microsoft.com/office/drawing/2010/main" val="0"/>
              </a:ext>
            </a:extLst>
          </a:blip>
          <a:srcRect l="7605" t="3954" r="8662" b="26861"/>
          <a:stretch/>
        </p:blipFill>
        <p:spPr>
          <a:xfrm>
            <a:off x="3476011" y="4345243"/>
            <a:ext cx="838353" cy="872059"/>
          </a:xfrm>
          <a:prstGeom prst="rect">
            <a:avLst/>
          </a:prstGeom>
        </p:spPr>
      </p:pic>
      <p:sp>
        <p:nvSpPr>
          <p:cNvPr id="20" name="Tekstvak 19"/>
          <p:cNvSpPr txBox="1"/>
          <p:nvPr/>
        </p:nvSpPr>
        <p:spPr>
          <a:xfrm>
            <a:off x="3384787" y="2597432"/>
            <a:ext cx="3373733" cy="415498"/>
          </a:xfrm>
          <a:prstGeom prst="rect">
            <a:avLst/>
          </a:prstGeom>
          <a:noFill/>
        </p:spPr>
        <p:txBody>
          <a:bodyPr wrap="square" rtlCol="0">
            <a:spAutoFit/>
          </a:bodyPr>
          <a:lstStyle/>
          <a:p>
            <a:r>
              <a:rPr lang="en-GB" sz="700" dirty="0">
                <a:latin typeface="Arial" panose="020B0604020202020204" pitchFamily="34" charset="0"/>
                <a:cs typeface="Arial" panose="020B0604020202020204" pitchFamily="34" charset="0"/>
              </a:rPr>
              <a:t>Picture 1. Entrance to the GPTC with a special commissioned statue of a child  and the waiting room where the children can play and use </a:t>
            </a:r>
            <a:r>
              <a:rPr lang="en-GB" sz="700" dirty="0" smtClean="0">
                <a:latin typeface="Arial" panose="020B0604020202020204" pitchFamily="34" charset="0"/>
                <a:cs typeface="Arial" panose="020B0604020202020204" pitchFamily="34" charset="0"/>
              </a:rPr>
              <a:t> a touchscreen </a:t>
            </a:r>
            <a:r>
              <a:rPr lang="en-GB" sz="700" dirty="0">
                <a:latin typeface="Arial" panose="020B0604020202020204" pitchFamily="34" charset="0"/>
                <a:cs typeface="Arial" panose="020B0604020202020204" pitchFamily="34" charset="0"/>
              </a:rPr>
              <a:t>monitor to watch </a:t>
            </a:r>
            <a:r>
              <a:rPr lang="en-GB" sz="700" dirty="0" err="1">
                <a:latin typeface="Arial" panose="020B0604020202020204" pitchFamily="34" charset="0"/>
                <a:cs typeface="Arial" panose="020B0604020202020204" pitchFamily="34" charset="0"/>
              </a:rPr>
              <a:t>Youtube</a:t>
            </a:r>
            <a:r>
              <a:rPr lang="en-GB" sz="700" dirty="0">
                <a:latin typeface="Arial" panose="020B0604020202020204" pitchFamily="34" charset="0"/>
                <a:cs typeface="Arial" panose="020B0604020202020204" pitchFamily="34" charset="0"/>
              </a:rPr>
              <a:t> and play </a:t>
            </a:r>
            <a:r>
              <a:rPr lang="en-GB" sz="700" dirty="0" smtClean="0">
                <a:latin typeface="Arial" panose="020B0604020202020204" pitchFamily="34" charset="0"/>
                <a:cs typeface="Arial" panose="020B0604020202020204" pitchFamily="34" charset="0"/>
              </a:rPr>
              <a:t>games. </a:t>
            </a:r>
            <a:endParaRPr lang="nl-NL" sz="700" dirty="0">
              <a:latin typeface="Arial" panose="020B0604020202020204" pitchFamily="34" charset="0"/>
              <a:cs typeface="Arial" panose="020B0604020202020204" pitchFamily="34" charset="0"/>
            </a:endParaRPr>
          </a:p>
        </p:txBody>
      </p:sp>
      <p:pic>
        <p:nvPicPr>
          <p:cNvPr id="21" name="Afbeelding 20"/>
          <p:cNvPicPr>
            <a:picLocks noChangeAspect="1"/>
          </p:cNvPicPr>
          <p:nvPr/>
        </p:nvPicPr>
        <p:blipFill rotWithShape="1">
          <a:blip r:embed="rId11">
            <a:extLst>
              <a:ext uri="{28A0092B-C50C-407E-A947-70E740481C1C}">
                <a14:useLocalDpi xmlns:a14="http://schemas.microsoft.com/office/drawing/2010/main" val="0"/>
              </a:ext>
            </a:extLst>
          </a:blip>
          <a:srcRect t="11615" b="2088"/>
          <a:stretch/>
        </p:blipFill>
        <p:spPr>
          <a:xfrm>
            <a:off x="4702796" y="1453485"/>
            <a:ext cx="1848360" cy="1196019"/>
          </a:xfrm>
          <a:prstGeom prst="rect">
            <a:avLst/>
          </a:prstGeom>
        </p:spPr>
      </p:pic>
      <p:pic>
        <p:nvPicPr>
          <p:cNvPr id="22" name="Afbeelding 21"/>
          <p:cNvPicPr>
            <a:picLocks noChangeAspect="1"/>
          </p:cNvPicPr>
          <p:nvPr/>
        </p:nvPicPr>
        <p:blipFill rotWithShape="1">
          <a:blip r:embed="rId12">
            <a:extLst>
              <a:ext uri="{28A0092B-C50C-407E-A947-70E740481C1C}">
                <a14:useLocalDpi xmlns:a14="http://schemas.microsoft.com/office/drawing/2010/main" val="0"/>
              </a:ext>
            </a:extLst>
          </a:blip>
          <a:srcRect l="1" t="6201" r="-848" b="19729"/>
          <a:stretch/>
        </p:blipFill>
        <p:spPr>
          <a:xfrm>
            <a:off x="3489081" y="1453485"/>
            <a:ext cx="1222136" cy="1196019"/>
          </a:xfrm>
          <a:prstGeom prst="rect">
            <a:avLst/>
          </a:prstGeom>
        </p:spPr>
      </p:pic>
      <p:sp>
        <p:nvSpPr>
          <p:cNvPr id="36" name="Tekstvak 35"/>
          <p:cNvSpPr txBox="1"/>
          <p:nvPr/>
        </p:nvSpPr>
        <p:spPr>
          <a:xfrm>
            <a:off x="3384788" y="3986896"/>
            <a:ext cx="3373732" cy="307777"/>
          </a:xfrm>
          <a:prstGeom prst="rect">
            <a:avLst/>
          </a:prstGeom>
          <a:noFill/>
        </p:spPr>
        <p:txBody>
          <a:bodyPr wrap="square" rtlCol="0">
            <a:spAutoFit/>
          </a:bodyPr>
          <a:lstStyle/>
          <a:p>
            <a:r>
              <a:rPr lang="en-GB" sz="700" dirty="0">
                <a:latin typeface="Arial" panose="020B0604020202020204" pitchFamily="34" charset="0"/>
                <a:cs typeface="Arial" panose="020B0604020202020204" pitchFamily="34" charset="0"/>
              </a:rPr>
              <a:t>Picture 2. The “Tesla” electric car which can be driven from the waiting area to the proton therapy room parked next to the anaesthetic trolley</a:t>
            </a:r>
            <a:r>
              <a:rPr lang="en-GB" sz="700" dirty="0"/>
              <a:t>.</a:t>
            </a:r>
            <a:endParaRPr lang="nl-NL" sz="700" dirty="0"/>
          </a:p>
        </p:txBody>
      </p:sp>
      <p:sp>
        <p:nvSpPr>
          <p:cNvPr id="25" name="Rechthoek 24"/>
          <p:cNvSpPr/>
          <p:nvPr/>
        </p:nvSpPr>
        <p:spPr>
          <a:xfrm>
            <a:off x="3412084" y="5166716"/>
            <a:ext cx="3259624" cy="415498"/>
          </a:xfrm>
          <a:prstGeom prst="rect">
            <a:avLst/>
          </a:prstGeom>
        </p:spPr>
        <p:txBody>
          <a:bodyPr wrap="square">
            <a:spAutoFit/>
          </a:bodyPr>
          <a:lstStyle/>
          <a:p>
            <a:pPr algn="just"/>
            <a:r>
              <a:rPr lang="en-GB" sz="700" dirty="0" smtClean="0">
                <a:latin typeface="Arial" panose="020B0604020202020204" pitchFamily="34" charset="0"/>
                <a:cs typeface="Arial" panose="020B0604020202020204" pitchFamily="34" charset="0"/>
              </a:rPr>
              <a:t>Picture </a:t>
            </a:r>
            <a:r>
              <a:rPr lang="en-GB" sz="700" dirty="0">
                <a:latin typeface="Arial" panose="020B0604020202020204" pitchFamily="34" charset="0"/>
                <a:cs typeface="Arial" panose="020B0604020202020204" pitchFamily="34" charset="0"/>
              </a:rPr>
              <a:t>3. From looking for Radio Robbie to </a:t>
            </a:r>
            <a:r>
              <a:rPr lang="en-GB" sz="700" dirty="0" smtClean="0">
                <a:latin typeface="Arial" panose="020B0604020202020204" pitchFamily="34" charset="0"/>
                <a:cs typeface="Arial" panose="020B0604020202020204" pitchFamily="34" charset="0"/>
              </a:rPr>
              <a:t>books, </a:t>
            </a:r>
            <a:r>
              <a:rPr lang="en-GB" sz="700" dirty="0">
                <a:latin typeface="Arial" panose="020B0604020202020204" pitchFamily="34" charset="0"/>
                <a:cs typeface="Arial" panose="020B0604020202020204" pitchFamily="34" charset="0"/>
              </a:rPr>
              <a:t>the general anaesthesia set up in the proton therapy room. Hanging </a:t>
            </a:r>
            <a:r>
              <a:rPr lang="en-GB" sz="700" dirty="0" smtClean="0">
                <a:latin typeface="Arial" panose="020B0604020202020204" pitchFamily="34" charset="0"/>
                <a:cs typeface="Arial" panose="020B0604020202020204" pitchFamily="34" charset="0"/>
              </a:rPr>
              <a:t>here </a:t>
            </a:r>
            <a:r>
              <a:rPr lang="en-GB" sz="700" dirty="0">
                <a:latin typeface="Arial" panose="020B0604020202020204" pitchFamily="34" charset="0"/>
                <a:cs typeface="Arial" panose="020B0604020202020204" pitchFamily="34" charset="0"/>
              </a:rPr>
              <a:t>is a painted mask drawn by our </a:t>
            </a:r>
            <a:r>
              <a:rPr lang="en-GB" sz="700" dirty="0" smtClean="0">
                <a:latin typeface="Arial" panose="020B0604020202020204" pitchFamily="34" charset="0"/>
                <a:cs typeface="Arial" panose="020B0604020202020204" pitchFamily="34" charset="0"/>
              </a:rPr>
              <a:t>radiotherapist, requested by </a:t>
            </a:r>
            <a:r>
              <a:rPr lang="en-GB" sz="700" dirty="0">
                <a:latin typeface="Arial" panose="020B0604020202020204" pitchFamily="34" charset="0"/>
                <a:cs typeface="Arial" panose="020B0604020202020204" pitchFamily="34" charset="0"/>
              </a:rPr>
              <a:t>the </a:t>
            </a:r>
            <a:r>
              <a:rPr lang="en-GB" sz="700" dirty="0" smtClean="0">
                <a:latin typeface="Arial" panose="020B0604020202020204" pitchFamily="34" charset="0"/>
                <a:cs typeface="Arial" panose="020B0604020202020204" pitchFamily="34" charset="0"/>
              </a:rPr>
              <a:t>child.</a:t>
            </a:r>
            <a:endParaRPr lang="nl-NL" sz="700" dirty="0">
              <a:latin typeface="Arial" panose="020B0604020202020204" pitchFamily="34" charset="0"/>
              <a:cs typeface="Arial" panose="020B0604020202020204" pitchFamily="34" charset="0"/>
            </a:endParaRPr>
          </a:p>
        </p:txBody>
      </p:sp>
      <p:pic>
        <p:nvPicPr>
          <p:cNvPr id="26" name="Afbeelding 25"/>
          <p:cNvPicPr>
            <a:picLocks noChangeAspect="1"/>
          </p:cNvPicPr>
          <p:nvPr/>
        </p:nvPicPr>
        <p:blipFill rotWithShape="1">
          <a:blip r:embed="rId13">
            <a:extLst>
              <a:ext uri="{28A0092B-C50C-407E-A947-70E740481C1C}">
                <a14:useLocalDpi xmlns:a14="http://schemas.microsoft.com/office/drawing/2010/main" val="0"/>
              </a:ext>
            </a:extLst>
          </a:blip>
          <a:srcRect t="9748" b="26937"/>
          <a:stretch/>
        </p:blipFill>
        <p:spPr>
          <a:xfrm>
            <a:off x="4378969" y="5665321"/>
            <a:ext cx="2212998" cy="1050878"/>
          </a:xfrm>
          <a:prstGeom prst="rect">
            <a:avLst/>
          </a:prstGeom>
        </p:spPr>
      </p:pic>
      <p:pic>
        <p:nvPicPr>
          <p:cNvPr id="40" name="Afbeelding 39"/>
          <p:cNvPicPr>
            <a:picLocks noChangeAspect="1"/>
          </p:cNvPicPr>
          <p:nvPr/>
        </p:nvPicPr>
        <p:blipFill rotWithShape="1">
          <a:blip r:embed="rId14">
            <a:extLst>
              <a:ext uri="{28A0092B-C50C-407E-A947-70E740481C1C}">
                <a14:useLocalDpi xmlns:a14="http://schemas.microsoft.com/office/drawing/2010/main" val="0"/>
              </a:ext>
            </a:extLst>
          </a:blip>
          <a:srcRect t="12241" b="10841"/>
          <a:stretch/>
        </p:blipFill>
        <p:spPr>
          <a:xfrm>
            <a:off x="5736521" y="6116852"/>
            <a:ext cx="855446" cy="585699"/>
          </a:xfrm>
          <a:prstGeom prst="rect">
            <a:avLst/>
          </a:prstGeom>
        </p:spPr>
      </p:pic>
      <p:sp>
        <p:nvSpPr>
          <p:cNvPr id="42" name="Rechthoek 41"/>
          <p:cNvSpPr/>
          <p:nvPr/>
        </p:nvSpPr>
        <p:spPr>
          <a:xfrm>
            <a:off x="3384787" y="6668217"/>
            <a:ext cx="3286921" cy="415498"/>
          </a:xfrm>
          <a:prstGeom prst="rect">
            <a:avLst/>
          </a:prstGeom>
        </p:spPr>
        <p:txBody>
          <a:bodyPr wrap="square">
            <a:spAutoFit/>
          </a:bodyPr>
          <a:lstStyle/>
          <a:p>
            <a:pPr algn="just"/>
            <a:r>
              <a:rPr lang="en-GB" sz="700" dirty="0">
                <a:latin typeface="Arial" panose="020B0604020202020204" pitchFamily="34" charset="0"/>
                <a:cs typeface="Arial" panose="020B0604020202020204" pitchFamily="34" charset="0"/>
              </a:rPr>
              <a:t>Picture 4. End of session where special oncology </a:t>
            </a:r>
            <a:r>
              <a:rPr lang="en-GB" sz="700" dirty="0" smtClean="0">
                <a:latin typeface="Arial" panose="020B0604020202020204" pitchFamily="34" charset="0"/>
                <a:cs typeface="Arial" panose="020B0604020202020204" pitchFamily="34" charset="0"/>
              </a:rPr>
              <a:t>strength beads </a:t>
            </a:r>
            <a:r>
              <a:rPr lang="en-GB" sz="700" dirty="0">
                <a:latin typeface="Arial" panose="020B0604020202020204" pitchFamily="34" charset="0"/>
                <a:cs typeface="Arial" panose="020B0604020202020204" pitchFamily="34" charset="0"/>
              </a:rPr>
              <a:t>are given out placed in </a:t>
            </a:r>
            <a:r>
              <a:rPr lang="en-GB" sz="700" dirty="0" smtClean="0">
                <a:latin typeface="Arial" panose="020B0604020202020204" pitchFamily="34" charset="0"/>
                <a:cs typeface="Arial" panose="020B0604020202020204" pitchFamily="34" charset="0"/>
              </a:rPr>
              <a:t>the child’s </a:t>
            </a:r>
            <a:r>
              <a:rPr lang="en-GB" sz="700" dirty="0">
                <a:latin typeface="Arial" panose="020B0604020202020204" pitchFamily="34" charset="0"/>
                <a:cs typeface="Arial" panose="020B0604020202020204" pitchFamily="34" charset="0"/>
              </a:rPr>
              <a:t>memorabilia box in the specially paediatric designed recovery </a:t>
            </a:r>
            <a:r>
              <a:rPr lang="en-GB" sz="700" dirty="0" smtClean="0">
                <a:latin typeface="Arial" panose="020B0604020202020204" pitchFamily="34" charset="0"/>
                <a:cs typeface="Arial" panose="020B0604020202020204" pitchFamily="34" charset="0"/>
              </a:rPr>
              <a:t>room after waking up from general anaesthesia. </a:t>
            </a:r>
            <a:endParaRPr lang="nl-NL" sz="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348458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450</Words>
  <Application>Microsoft Office PowerPoint</Application>
  <PresentationFormat>Diavoorstelling (4:3)</PresentationFormat>
  <Paragraphs>28</Paragraphs>
  <Slides>1</Slides>
  <Notes>1</Notes>
  <HiddenSlides>0</HiddenSlides>
  <MMClips>0</MMClips>
  <ScaleCrop>false</ScaleCrop>
  <HeadingPairs>
    <vt:vector size="4" baseType="variant">
      <vt:variant>
        <vt:lpstr>Thema</vt:lpstr>
      </vt:variant>
      <vt:variant>
        <vt:i4>1</vt:i4>
      </vt:variant>
      <vt:variant>
        <vt:lpstr>Diatitels</vt:lpstr>
      </vt:variant>
      <vt:variant>
        <vt:i4>1</vt:i4>
      </vt:variant>
    </vt:vector>
  </HeadingPairs>
  <TitlesOfParts>
    <vt:vector size="2" baseType="lpstr">
      <vt:lpstr>Office-thema</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Rinze Zwanenburg</dc:creator>
  <cp:lastModifiedBy>Kostense, ZA </cp:lastModifiedBy>
  <cp:revision>40</cp:revision>
  <dcterms:created xsi:type="dcterms:W3CDTF">2019-05-13T13:18:49Z</dcterms:created>
  <dcterms:modified xsi:type="dcterms:W3CDTF">2019-05-27T12:54:36Z</dcterms:modified>
</cp:coreProperties>
</file>